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75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500"/>
      </a:spcBef>
      <a:defRPr sz="1400">
        <a:latin typeface="+mn-lt"/>
        <a:ea typeface="+mn-ea"/>
        <a:cs typeface="+mn-cs"/>
        <a:sym typeface="Arial"/>
      </a:defRPr>
    </a:lvl1pPr>
    <a:lvl2pPr indent="228600" latinLnBrk="0">
      <a:spcBef>
        <a:spcPts val="500"/>
      </a:spcBef>
      <a:defRPr sz="1400">
        <a:latin typeface="+mn-lt"/>
        <a:ea typeface="+mn-ea"/>
        <a:cs typeface="+mn-cs"/>
        <a:sym typeface="Arial"/>
      </a:defRPr>
    </a:lvl2pPr>
    <a:lvl3pPr indent="457200" latinLnBrk="0">
      <a:spcBef>
        <a:spcPts val="500"/>
      </a:spcBef>
      <a:defRPr sz="1400">
        <a:latin typeface="+mn-lt"/>
        <a:ea typeface="+mn-ea"/>
        <a:cs typeface="+mn-cs"/>
        <a:sym typeface="Arial"/>
      </a:defRPr>
    </a:lvl3pPr>
    <a:lvl4pPr indent="685800" latinLnBrk="0">
      <a:spcBef>
        <a:spcPts val="500"/>
      </a:spcBef>
      <a:defRPr sz="1400">
        <a:latin typeface="+mn-lt"/>
        <a:ea typeface="+mn-ea"/>
        <a:cs typeface="+mn-cs"/>
        <a:sym typeface="Arial"/>
      </a:defRPr>
    </a:lvl4pPr>
    <a:lvl5pPr indent="914400" latinLnBrk="0">
      <a:spcBef>
        <a:spcPts val="500"/>
      </a:spcBef>
      <a:defRPr sz="1400">
        <a:latin typeface="+mn-lt"/>
        <a:ea typeface="+mn-ea"/>
        <a:cs typeface="+mn-cs"/>
        <a:sym typeface="Arial"/>
      </a:defRPr>
    </a:lvl5pPr>
    <a:lvl6pPr indent="1143000" latinLnBrk="0">
      <a:spcBef>
        <a:spcPts val="500"/>
      </a:spcBef>
      <a:defRPr sz="1400">
        <a:latin typeface="+mn-lt"/>
        <a:ea typeface="+mn-ea"/>
        <a:cs typeface="+mn-cs"/>
        <a:sym typeface="Arial"/>
      </a:defRPr>
    </a:lvl6pPr>
    <a:lvl7pPr indent="1371600" latinLnBrk="0">
      <a:spcBef>
        <a:spcPts val="500"/>
      </a:spcBef>
      <a:defRPr sz="1400">
        <a:latin typeface="+mn-lt"/>
        <a:ea typeface="+mn-ea"/>
        <a:cs typeface="+mn-cs"/>
        <a:sym typeface="Arial"/>
      </a:defRPr>
    </a:lvl7pPr>
    <a:lvl8pPr indent="1600200" latinLnBrk="0">
      <a:spcBef>
        <a:spcPts val="500"/>
      </a:spcBef>
      <a:defRPr sz="1400">
        <a:latin typeface="+mn-lt"/>
        <a:ea typeface="+mn-ea"/>
        <a:cs typeface="+mn-cs"/>
        <a:sym typeface="Arial"/>
      </a:defRPr>
    </a:lvl8pPr>
    <a:lvl9pPr indent="1828800" latinLnBrk="0">
      <a:spcBef>
        <a:spcPts val="500"/>
      </a:spcBef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"/>
          <p:cNvSpPr/>
          <p:nvPr/>
        </p:nvSpPr>
        <p:spPr>
          <a:xfrm>
            <a:off x="-171450" y="79375"/>
            <a:ext cx="342900" cy="458788"/>
          </a:xfrm>
          <a:prstGeom prst="rect">
            <a:avLst/>
          </a:prstGeom>
          <a:solidFill>
            <a:srgbClr val="71004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65" name="Line"/>
          <p:cNvSpPr/>
          <p:nvPr/>
        </p:nvSpPr>
        <p:spPr>
          <a:xfrm>
            <a:off x="350837" y="603250"/>
            <a:ext cx="8636001" cy="0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6" name="Line"/>
          <p:cNvSpPr/>
          <p:nvPr/>
        </p:nvSpPr>
        <p:spPr>
          <a:xfrm>
            <a:off x="350837" y="4670425"/>
            <a:ext cx="8636001" cy="0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69" name="Group"/>
          <p:cNvGrpSpPr/>
          <p:nvPr/>
        </p:nvGrpSpPr>
        <p:grpSpPr>
          <a:xfrm>
            <a:off x="350836" y="4787898"/>
            <a:ext cx="1398591" cy="254004"/>
            <a:chOff x="-1" y="-1"/>
            <a:chExt cx="1398589" cy="254002"/>
          </a:xfrm>
        </p:grpSpPr>
        <p:sp>
          <p:nvSpPr>
            <p:cNvPr id="167" name="Shape"/>
            <p:cNvSpPr/>
            <p:nvPr/>
          </p:nvSpPr>
          <p:spPr>
            <a:xfrm>
              <a:off x="-2" y="-2"/>
              <a:ext cx="1398591" cy="25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4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0989" y="21600"/>
                    <a:pt x="20236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611" y="0"/>
                    <a:pt x="1364" y="0"/>
                  </a:cubicBezTo>
                  <a:close/>
                </a:path>
              </a:pathLst>
            </a:custGeom>
            <a:solidFill>
              <a:srgbClr val="D1CE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8" name="Structure"/>
            <p:cNvSpPr txBox="1"/>
            <p:nvPr/>
          </p:nvSpPr>
          <p:spPr>
            <a:xfrm>
              <a:off x="60147" y="18480"/>
              <a:ext cx="1278293" cy="21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Structure</a:t>
              </a:r>
            </a:p>
          </p:txBody>
        </p:sp>
      </p:grpSp>
      <p:grpSp>
        <p:nvGrpSpPr>
          <p:cNvPr id="172" name="Group"/>
          <p:cNvGrpSpPr/>
          <p:nvPr/>
        </p:nvGrpSpPr>
        <p:grpSpPr>
          <a:xfrm>
            <a:off x="1858961" y="4787898"/>
            <a:ext cx="1398591" cy="254004"/>
            <a:chOff x="-1" y="-1"/>
            <a:chExt cx="1398589" cy="254002"/>
          </a:xfrm>
        </p:grpSpPr>
        <p:sp>
          <p:nvSpPr>
            <p:cNvPr id="170" name="Shape"/>
            <p:cNvSpPr/>
            <p:nvPr/>
          </p:nvSpPr>
          <p:spPr>
            <a:xfrm>
              <a:off x="-2" y="-2"/>
              <a:ext cx="1398591" cy="25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4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0989" y="21600"/>
                    <a:pt x="20236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611" y="0"/>
                    <a:pt x="1364" y="0"/>
                  </a:cubicBezTo>
                  <a:close/>
                </a:path>
              </a:pathLst>
            </a:custGeom>
            <a:solidFill>
              <a:srgbClr val="D1CE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1" name="Strategy"/>
            <p:cNvSpPr txBox="1"/>
            <p:nvPr/>
          </p:nvSpPr>
          <p:spPr>
            <a:xfrm>
              <a:off x="60147" y="18480"/>
              <a:ext cx="1278293" cy="21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Strategy</a:t>
              </a:r>
            </a:p>
          </p:txBody>
        </p:sp>
      </p:grpSp>
      <p:grpSp>
        <p:nvGrpSpPr>
          <p:cNvPr id="175" name="Group"/>
          <p:cNvGrpSpPr/>
          <p:nvPr/>
        </p:nvGrpSpPr>
        <p:grpSpPr>
          <a:xfrm>
            <a:off x="3367086" y="4789486"/>
            <a:ext cx="1398591" cy="250828"/>
            <a:chOff x="-1" y="-1"/>
            <a:chExt cx="1398589" cy="250827"/>
          </a:xfrm>
        </p:grpSpPr>
        <p:sp>
          <p:nvSpPr>
            <p:cNvPr id="173" name="Shape"/>
            <p:cNvSpPr/>
            <p:nvPr/>
          </p:nvSpPr>
          <p:spPr>
            <a:xfrm>
              <a:off x="-2" y="-2"/>
              <a:ext cx="1398591" cy="250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0995" y="21600"/>
                    <a:pt x="2024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605" y="0"/>
                    <a:pt x="1351" y="0"/>
                  </a:cubicBezTo>
                  <a:close/>
                </a:path>
              </a:pathLst>
            </a:cu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Implementation"/>
            <p:cNvSpPr txBox="1"/>
            <p:nvPr/>
          </p:nvSpPr>
          <p:spPr>
            <a:xfrm>
              <a:off x="59902" y="16893"/>
              <a:ext cx="1278783" cy="21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Implementation</a:t>
              </a:r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4875211" y="4789486"/>
            <a:ext cx="1398591" cy="250828"/>
            <a:chOff x="-1" y="-1"/>
            <a:chExt cx="1398589" cy="250827"/>
          </a:xfrm>
        </p:grpSpPr>
        <p:sp>
          <p:nvSpPr>
            <p:cNvPr id="176" name="Shape"/>
            <p:cNvSpPr/>
            <p:nvPr/>
          </p:nvSpPr>
          <p:spPr>
            <a:xfrm>
              <a:off x="-2" y="-2"/>
              <a:ext cx="1398591" cy="250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0995" y="21600"/>
                    <a:pt x="2024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605" y="0"/>
                    <a:pt x="1351" y="0"/>
                  </a:cubicBezTo>
                  <a:close/>
                </a:path>
              </a:pathLst>
            </a:custGeom>
            <a:solidFill>
              <a:srgbClr val="7100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7" name="Impact"/>
            <p:cNvSpPr txBox="1"/>
            <p:nvPr/>
          </p:nvSpPr>
          <p:spPr>
            <a:xfrm>
              <a:off x="59902" y="16893"/>
              <a:ext cx="1278783" cy="21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Impact</a:t>
              </a: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6383336" y="4767261"/>
            <a:ext cx="1398591" cy="252416"/>
            <a:chOff x="-1" y="-1"/>
            <a:chExt cx="1398589" cy="252414"/>
          </a:xfrm>
        </p:grpSpPr>
        <p:sp>
          <p:nvSpPr>
            <p:cNvPr id="179" name="Shape"/>
            <p:cNvSpPr/>
            <p:nvPr/>
          </p:nvSpPr>
          <p:spPr>
            <a:xfrm>
              <a:off x="-2" y="-2"/>
              <a:ext cx="1398591" cy="252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0995" y="21600"/>
                    <a:pt x="2024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605" y="0"/>
                    <a:pt x="1351" y="0"/>
                  </a:cubicBezTo>
                  <a:close/>
                </a:path>
              </a:pathLst>
            </a:cu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" name="Appendix"/>
            <p:cNvSpPr txBox="1"/>
            <p:nvPr/>
          </p:nvSpPr>
          <p:spPr>
            <a:xfrm>
              <a:off x="59902" y="17687"/>
              <a:ext cx="1278783" cy="21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Appendix</a:t>
              </a:r>
            </a:p>
          </p:txBody>
        </p:sp>
      </p:grpSp>
      <p:pic>
        <p:nvPicPr>
          <p:cNvPr id="182" name="Google Shape;121;p21" descr="Google Shape;121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612" y="4746625"/>
            <a:ext cx="649288" cy="277813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49888" y="4857606"/>
            <a:ext cx="208388" cy="208251"/>
          </a:xfrm>
          <a:prstGeom prst="rect">
            <a:avLst/>
          </a:prstGeom>
        </p:spPr>
        <p:txBody>
          <a:bodyPr lIns="34275" tIns="34275" rIns="34275" bIns="34275"/>
          <a:lstStyle>
            <a:lvl1pPr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/>
          <p:cNvSpPr/>
          <p:nvPr/>
        </p:nvSpPr>
        <p:spPr>
          <a:xfrm>
            <a:off x="4572000" y="-1"/>
            <a:ext cx="4572001" cy="514350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 algn="r">
              <a:defRPr sz="10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5580062" y="-1"/>
            <a:ext cx="3563938" cy="5143502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1" name="Shape"/>
          <p:cNvSpPr/>
          <p:nvPr/>
        </p:nvSpPr>
        <p:spPr>
          <a:xfrm>
            <a:off x="1684337" y="-1"/>
            <a:ext cx="6307138" cy="514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664" y="0"/>
                </a:lnTo>
                <a:cubicBezTo>
                  <a:pt x="20285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6969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2" name="Shape"/>
          <p:cNvSpPr/>
          <p:nvPr/>
        </p:nvSpPr>
        <p:spPr>
          <a:xfrm>
            <a:off x="-1" y="-1"/>
            <a:ext cx="6348414" cy="514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683" y="0"/>
                </a:lnTo>
                <a:cubicBezTo>
                  <a:pt x="20294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5F5F5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16389" y="4599638"/>
            <a:ext cx="336812" cy="3352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"/>
          <p:cNvSpPr/>
          <p:nvPr/>
        </p:nvSpPr>
        <p:spPr>
          <a:xfrm>
            <a:off x="-1" y="-1"/>
            <a:ext cx="9144002" cy="5143502"/>
          </a:xfrm>
          <a:prstGeom prst="rect">
            <a:avLst/>
          </a:prstGeom>
          <a:solidFill>
            <a:srgbClr val="4E555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16389" y="4599638"/>
            <a:ext cx="336812" cy="3352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"/>
          <p:cNvSpPr/>
          <p:nvPr/>
        </p:nvSpPr>
        <p:spPr>
          <a:xfrm>
            <a:off x="0" y="0"/>
            <a:ext cx="7318375" cy="6858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r"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49" name="Line"/>
          <p:cNvSpPr/>
          <p:nvPr/>
        </p:nvSpPr>
        <p:spPr>
          <a:xfrm>
            <a:off x="-1" y="4740275"/>
            <a:ext cx="8994777" cy="0"/>
          </a:xfrm>
          <a:prstGeom prst="line">
            <a:avLst/>
          </a:prstGeom>
          <a:ln w="28575">
            <a:solidFill>
              <a:srgbClr val="4E555D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2" name="Group"/>
          <p:cNvGrpSpPr/>
          <p:nvPr/>
        </p:nvGrpSpPr>
        <p:grpSpPr>
          <a:xfrm>
            <a:off x="114299" y="4813298"/>
            <a:ext cx="1489078" cy="190504"/>
            <a:chOff x="0" y="-1"/>
            <a:chExt cx="1489076" cy="190502"/>
          </a:xfrm>
        </p:grpSpPr>
        <p:sp>
          <p:nvSpPr>
            <p:cNvPr id="50" name="Shape"/>
            <p:cNvSpPr/>
            <p:nvPr/>
          </p:nvSpPr>
          <p:spPr>
            <a:xfrm>
              <a:off x="-1" y="-2"/>
              <a:ext cx="1489078" cy="190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A193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" name="Overview"/>
            <p:cNvSpPr txBox="1"/>
            <p:nvPr/>
          </p:nvSpPr>
          <p:spPr>
            <a:xfrm>
              <a:off x="45146" y="7473"/>
              <a:ext cx="1398784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Overview</a:t>
              </a:r>
            </a:p>
          </p:txBody>
        </p:sp>
      </p:grpSp>
      <p:grpSp>
        <p:nvGrpSpPr>
          <p:cNvPr id="55" name="Group"/>
          <p:cNvGrpSpPr/>
          <p:nvPr/>
        </p:nvGrpSpPr>
        <p:grpSpPr>
          <a:xfrm>
            <a:off x="2178702" y="4813298"/>
            <a:ext cx="1487490" cy="190504"/>
            <a:chOff x="-1" y="-1"/>
            <a:chExt cx="1487489" cy="190502"/>
          </a:xfrm>
        </p:grpSpPr>
        <p:sp>
          <p:nvSpPr>
            <p:cNvPr id="53" name="Shape"/>
            <p:cNvSpPr/>
            <p:nvPr/>
          </p:nvSpPr>
          <p:spPr>
            <a:xfrm>
              <a:off x="-2" y="-2"/>
              <a:ext cx="1487491" cy="190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4" name="Model 1"/>
            <p:cNvSpPr txBox="1"/>
            <p:nvPr/>
          </p:nvSpPr>
          <p:spPr>
            <a:xfrm>
              <a:off x="45098" y="7473"/>
              <a:ext cx="1397291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Model 1</a:t>
              </a:r>
            </a:p>
          </p:txBody>
        </p:sp>
      </p:grpSp>
      <p:grpSp>
        <p:nvGrpSpPr>
          <p:cNvPr id="58" name="Group"/>
          <p:cNvGrpSpPr/>
          <p:nvPr/>
        </p:nvGrpSpPr>
        <p:grpSpPr>
          <a:xfrm>
            <a:off x="4433622" y="4813298"/>
            <a:ext cx="1487491" cy="190504"/>
            <a:chOff x="-1" y="-1"/>
            <a:chExt cx="1487489" cy="190502"/>
          </a:xfrm>
        </p:grpSpPr>
        <p:sp>
          <p:nvSpPr>
            <p:cNvPr id="56" name="Shape"/>
            <p:cNvSpPr/>
            <p:nvPr/>
          </p:nvSpPr>
          <p:spPr>
            <a:xfrm>
              <a:off x="-2" y="-2"/>
              <a:ext cx="1487491" cy="190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7" name="Model 2"/>
            <p:cNvSpPr txBox="1"/>
            <p:nvPr/>
          </p:nvSpPr>
          <p:spPr>
            <a:xfrm>
              <a:off x="45098" y="7473"/>
              <a:ext cx="1397291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Model 2</a:t>
              </a:r>
            </a:p>
          </p:txBody>
        </p:sp>
      </p:grpSp>
      <p:grpSp>
        <p:nvGrpSpPr>
          <p:cNvPr id="61" name="Group"/>
          <p:cNvGrpSpPr/>
          <p:nvPr/>
        </p:nvGrpSpPr>
        <p:grpSpPr>
          <a:xfrm>
            <a:off x="6809651" y="4813298"/>
            <a:ext cx="1487491" cy="190504"/>
            <a:chOff x="-1" y="-1"/>
            <a:chExt cx="1487489" cy="190502"/>
          </a:xfrm>
        </p:grpSpPr>
        <p:sp>
          <p:nvSpPr>
            <p:cNvPr id="59" name="Shape"/>
            <p:cNvSpPr/>
            <p:nvPr/>
          </p:nvSpPr>
          <p:spPr>
            <a:xfrm>
              <a:off x="-2" y="-2"/>
              <a:ext cx="1487491" cy="190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" name="Reflection"/>
            <p:cNvSpPr txBox="1"/>
            <p:nvPr/>
          </p:nvSpPr>
          <p:spPr>
            <a:xfrm>
              <a:off x="45098" y="7473"/>
              <a:ext cx="1397291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Reflection</a:t>
              </a:r>
            </a:p>
          </p:txBody>
        </p:sp>
      </p:grp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16389" y="4599638"/>
            <a:ext cx="336812" cy="3352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"/>
          <p:cNvSpPr/>
          <p:nvPr/>
        </p:nvSpPr>
        <p:spPr>
          <a:xfrm>
            <a:off x="0" y="0"/>
            <a:ext cx="7318375" cy="6858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r"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70" name="Line"/>
          <p:cNvSpPr/>
          <p:nvPr/>
        </p:nvSpPr>
        <p:spPr>
          <a:xfrm>
            <a:off x="-1" y="4740275"/>
            <a:ext cx="8994777" cy="0"/>
          </a:xfrm>
          <a:prstGeom prst="line">
            <a:avLst/>
          </a:prstGeom>
          <a:ln w="28575">
            <a:solidFill>
              <a:srgbClr val="4E555D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3" name="Group"/>
          <p:cNvGrpSpPr/>
          <p:nvPr/>
        </p:nvGrpSpPr>
        <p:grpSpPr>
          <a:xfrm>
            <a:off x="114299" y="4813299"/>
            <a:ext cx="1489077" cy="190502"/>
            <a:chOff x="0" y="0"/>
            <a:chExt cx="1489076" cy="190501"/>
          </a:xfrm>
        </p:grpSpPr>
        <p:sp>
          <p:nvSpPr>
            <p:cNvPr id="71" name="Shape"/>
            <p:cNvSpPr/>
            <p:nvPr/>
          </p:nvSpPr>
          <p:spPr>
            <a:xfrm>
              <a:off x="-1" y="-1"/>
              <a:ext cx="1489077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B2B2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2" name="Overview"/>
            <p:cNvSpPr txBox="1"/>
            <p:nvPr/>
          </p:nvSpPr>
          <p:spPr>
            <a:xfrm>
              <a:off x="45139" y="7473"/>
              <a:ext cx="1398797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Overview</a:t>
              </a:r>
            </a:p>
          </p:txBody>
        </p:sp>
      </p:grpSp>
      <p:grpSp>
        <p:nvGrpSpPr>
          <p:cNvPr id="76" name="Group"/>
          <p:cNvGrpSpPr/>
          <p:nvPr/>
        </p:nvGrpSpPr>
        <p:grpSpPr>
          <a:xfrm>
            <a:off x="1912936" y="4813299"/>
            <a:ext cx="1487491" cy="190502"/>
            <a:chOff x="-1" y="0"/>
            <a:chExt cx="1487489" cy="190501"/>
          </a:xfrm>
        </p:grpSpPr>
        <p:sp>
          <p:nvSpPr>
            <p:cNvPr id="74" name="Shape"/>
            <p:cNvSpPr/>
            <p:nvPr/>
          </p:nvSpPr>
          <p:spPr>
            <a:xfrm>
              <a:off x="-2" y="-1"/>
              <a:ext cx="1487491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A193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5" name="Model 1"/>
            <p:cNvSpPr txBox="1"/>
            <p:nvPr/>
          </p:nvSpPr>
          <p:spPr>
            <a:xfrm>
              <a:off x="45091" y="7473"/>
              <a:ext cx="1397306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Model 1</a:t>
              </a:r>
            </a:p>
          </p:txBody>
        </p:sp>
      </p:grpSp>
      <p:grpSp>
        <p:nvGrpSpPr>
          <p:cNvPr id="79" name="Group"/>
          <p:cNvGrpSpPr/>
          <p:nvPr/>
        </p:nvGrpSpPr>
        <p:grpSpPr>
          <a:xfrm>
            <a:off x="5657849" y="4816474"/>
            <a:ext cx="1473202" cy="190502"/>
            <a:chOff x="0" y="0"/>
            <a:chExt cx="1473201" cy="190501"/>
          </a:xfrm>
        </p:grpSpPr>
        <p:sp>
          <p:nvSpPr>
            <p:cNvPr id="77" name="Shape"/>
            <p:cNvSpPr/>
            <p:nvPr/>
          </p:nvSpPr>
          <p:spPr>
            <a:xfrm>
              <a:off x="-1" y="-1"/>
              <a:ext cx="14732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65" y="21600"/>
                    <a:pt x="2062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5" y="0"/>
                    <a:pt x="971" y="0"/>
                  </a:cubicBezTo>
                  <a:close/>
                </a:path>
              </a:pathLst>
            </a:custGeom>
            <a:solidFill>
              <a:srgbClr val="B2B2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8" name="Question 3"/>
            <p:cNvSpPr txBox="1"/>
            <p:nvPr/>
          </p:nvSpPr>
          <p:spPr>
            <a:xfrm>
              <a:off x="45123" y="7473"/>
              <a:ext cx="1382955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Question 3</a:t>
              </a:r>
            </a:p>
          </p:txBody>
        </p:sp>
      </p:grpSp>
      <p:grpSp>
        <p:nvGrpSpPr>
          <p:cNvPr id="82" name="Group"/>
          <p:cNvGrpSpPr/>
          <p:nvPr/>
        </p:nvGrpSpPr>
        <p:grpSpPr>
          <a:xfrm>
            <a:off x="3794123" y="4813299"/>
            <a:ext cx="1487491" cy="190502"/>
            <a:chOff x="-1" y="0"/>
            <a:chExt cx="1487489" cy="190501"/>
          </a:xfrm>
        </p:grpSpPr>
        <p:sp>
          <p:nvSpPr>
            <p:cNvPr id="80" name="Shape"/>
            <p:cNvSpPr/>
            <p:nvPr/>
          </p:nvSpPr>
          <p:spPr>
            <a:xfrm>
              <a:off x="-2" y="-1"/>
              <a:ext cx="1487491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B2B2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1" name="Question 2"/>
            <p:cNvSpPr txBox="1"/>
            <p:nvPr/>
          </p:nvSpPr>
          <p:spPr>
            <a:xfrm>
              <a:off x="45091" y="7473"/>
              <a:ext cx="1397306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Question 2</a:t>
              </a:r>
            </a:p>
          </p:txBody>
        </p:sp>
      </p:grpSp>
      <p:grpSp>
        <p:nvGrpSpPr>
          <p:cNvPr id="85" name="Group"/>
          <p:cNvGrpSpPr/>
          <p:nvPr/>
        </p:nvGrpSpPr>
        <p:grpSpPr>
          <a:xfrm>
            <a:off x="7507286" y="4813299"/>
            <a:ext cx="1487491" cy="190502"/>
            <a:chOff x="-1" y="0"/>
            <a:chExt cx="1487489" cy="190501"/>
          </a:xfrm>
        </p:grpSpPr>
        <p:sp>
          <p:nvSpPr>
            <p:cNvPr id="83" name="Shape"/>
            <p:cNvSpPr/>
            <p:nvPr/>
          </p:nvSpPr>
          <p:spPr>
            <a:xfrm>
              <a:off x="-2" y="-1"/>
              <a:ext cx="1487491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B2B2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" name="Reflection"/>
            <p:cNvSpPr txBox="1"/>
            <p:nvPr/>
          </p:nvSpPr>
          <p:spPr>
            <a:xfrm>
              <a:off x="45091" y="7473"/>
              <a:ext cx="1397306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Reflection</a:t>
              </a:r>
            </a:p>
          </p:txBody>
        </p:sp>
      </p:grp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16389" y="4599638"/>
            <a:ext cx="336812" cy="3352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"/>
          <p:cNvSpPr/>
          <p:nvPr/>
        </p:nvSpPr>
        <p:spPr>
          <a:xfrm>
            <a:off x="0" y="0"/>
            <a:ext cx="7318375" cy="6858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r"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94" name="Line"/>
          <p:cNvSpPr/>
          <p:nvPr/>
        </p:nvSpPr>
        <p:spPr>
          <a:xfrm>
            <a:off x="-1" y="4740275"/>
            <a:ext cx="8994777" cy="0"/>
          </a:xfrm>
          <a:prstGeom prst="line">
            <a:avLst/>
          </a:prstGeom>
          <a:ln w="28575">
            <a:solidFill>
              <a:srgbClr val="4E555D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97" name="Group"/>
          <p:cNvGrpSpPr/>
          <p:nvPr/>
        </p:nvGrpSpPr>
        <p:grpSpPr>
          <a:xfrm>
            <a:off x="114299" y="4813299"/>
            <a:ext cx="1489077" cy="190502"/>
            <a:chOff x="0" y="0"/>
            <a:chExt cx="1489076" cy="190501"/>
          </a:xfrm>
        </p:grpSpPr>
        <p:sp>
          <p:nvSpPr>
            <p:cNvPr id="95" name="Shape"/>
            <p:cNvSpPr/>
            <p:nvPr/>
          </p:nvSpPr>
          <p:spPr>
            <a:xfrm>
              <a:off x="-1" y="-1"/>
              <a:ext cx="1489077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6" name="Overview"/>
            <p:cNvSpPr txBox="1"/>
            <p:nvPr/>
          </p:nvSpPr>
          <p:spPr>
            <a:xfrm>
              <a:off x="45139" y="7473"/>
              <a:ext cx="1398797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Overview</a:t>
              </a:r>
            </a:p>
          </p:txBody>
        </p:sp>
      </p:grpSp>
      <p:grpSp>
        <p:nvGrpSpPr>
          <p:cNvPr id="100" name="Group"/>
          <p:cNvGrpSpPr/>
          <p:nvPr/>
        </p:nvGrpSpPr>
        <p:grpSpPr>
          <a:xfrm>
            <a:off x="2323359" y="4813299"/>
            <a:ext cx="1487490" cy="190502"/>
            <a:chOff x="-1" y="0"/>
            <a:chExt cx="1487489" cy="190501"/>
          </a:xfrm>
        </p:grpSpPr>
        <p:sp>
          <p:nvSpPr>
            <p:cNvPr id="98" name="Shape"/>
            <p:cNvSpPr/>
            <p:nvPr/>
          </p:nvSpPr>
          <p:spPr>
            <a:xfrm>
              <a:off x="-2" y="-1"/>
              <a:ext cx="1487491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9" name="Model 1"/>
            <p:cNvSpPr txBox="1"/>
            <p:nvPr/>
          </p:nvSpPr>
          <p:spPr>
            <a:xfrm>
              <a:off x="45091" y="7473"/>
              <a:ext cx="1397306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Model 1</a:t>
              </a:r>
            </a:p>
          </p:txBody>
        </p:sp>
      </p:grpSp>
      <p:grpSp>
        <p:nvGrpSpPr>
          <p:cNvPr id="103" name="Group"/>
          <p:cNvGrpSpPr/>
          <p:nvPr/>
        </p:nvGrpSpPr>
        <p:grpSpPr>
          <a:xfrm>
            <a:off x="4915322" y="4813299"/>
            <a:ext cx="1487491" cy="190502"/>
            <a:chOff x="-1" y="0"/>
            <a:chExt cx="1487489" cy="190501"/>
          </a:xfrm>
        </p:grpSpPr>
        <p:sp>
          <p:nvSpPr>
            <p:cNvPr id="101" name="Shape"/>
            <p:cNvSpPr/>
            <p:nvPr/>
          </p:nvSpPr>
          <p:spPr>
            <a:xfrm>
              <a:off x="-2" y="-1"/>
              <a:ext cx="1487491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A193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2" name="Model 2"/>
            <p:cNvSpPr txBox="1"/>
            <p:nvPr/>
          </p:nvSpPr>
          <p:spPr>
            <a:xfrm>
              <a:off x="45091" y="7473"/>
              <a:ext cx="1397306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Model 2</a:t>
              </a:r>
            </a:p>
          </p:txBody>
        </p:sp>
      </p:grpSp>
      <p:grpSp>
        <p:nvGrpSpPr>
          <p:cNvPr id="106" name="Group"/>
          <p:cNvGrpSpPr/>
          <p:nvPr/>
        </p:nvGrpSpPr>
        <p:grpSpPr>
          <a:xfrm>
            <a:off x="7507286" y="4813299"/>
            <a:ext cx="1487491" cy="190502"/>
            <a:chOff x="-1" y="0"/>
            <a:chExt cx="1487489" cy="190501"/>
          </a:xfrm>
        </p:grpSpPr>
        <p:sp>
          <p:nvSpPr>
            <p:cNvPr id="104" name="Shape"/>
            <p:cNvSpPr/>
            <p:nvPr/>
          </p:nvSpPr>
          <p:spPr>
            <a:xfrm>
              <a:off x="-2" y="-1"/>
              <a:ext cx="1487491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5" name="Reflection"/>
            <p:cNvSpPr txBox="1"/>
            <p:nvPr/>
          </p:nvSpPr>
          <p:spPr>
            <a:xfrm>
              <a:off x="45091" y="7473"/>
              <a:ext cx="1397306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Reflection</a:t>
              </a:r>
            </a:p>
          </p:txBody>
        </p:sp>
      </p:grp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16389" y="4599638"/>
            <a:ext cx="336812" cy="3352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"/>
          <p:cNvSpPr/>
          <p:nvPr/>
        </p:nvSpPr>
        <p:spPr>
          <a:xfrm>
            <a:off x="0" y="0"/>
            <a:ext cx="7318375" cy="6858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r"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5" name="Line"/>
          <p:cNvSpPr/>
          <p:nvPr/>
        </p:nvSpPr>
        <p:spPr>
          <a:xfrm>
            <a:off x="-1" y="4740275"/>
            <a:ext cx="8994777" cy="0"/>
          </a:xfrm>
          <a:prstGeom prst="line">
            <a:avLst/>
          </a:prstGeom>
          <a:ln w="28575">
            <a:solidFill>
              <a:srgbClr val="4E555D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8" name="Group"/>
          <p:cNvGrpSpPr/>
          <p:nvPr/>
        </p:nvGrpSpPr>
        <p:grpSpPr>
          <a:xfrm>
            <a:off x="114299" y="4813299"/>
            <a:ext cx="1489077" cy="190502"/>
            <a:chOff x="0" y="0"/>
            <a:chExt cx="1489076" cy="190501"/>
          </a:xfrm>
        </p:grpSpPr>
        <p:sp>
          <p:nvSpPr>
            <p:cNvPr id="116" name="Shape"/>
            <p:cNvSpPr/>
            <p:nvPr/>
          </p:nvSpPr>
          <p:spPr>
            <a:xfrm>
              <a:off x="-1" y="-1"/>
              <a:ext cx="1489077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7" name="Overview"/>
            <p:cNvSpPr txBox="1"/>
            <p:nvPr/>
          </p:nvSpPr>
          <p:spPr>
            <a:xfrm>
              <a:off x="45139" y="7473"/>
              <a:ext cx="1398797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Overview</a:t>
              </a:r>
            </a:p>
          </p:txBody>
        </p:sp>
      </p:grpSp>
      <p:grpSp>
        <p:nvGrpSpPr>
          <p:cNvPr id="121" name="Group"/>
          <p:cNvGrpSpPr/>
          <p:nvPr/>
        </p:nvGrpSpPr>
        <p:grpSpPr>
          <a:xfrm>
            <a:off x="1912936" y="4813299"/>
            <a:ext cx="1487491" cy="190502"/>
            <a:chOff x="-1" y="0"/>
            <a:chExt cx="1487489" cy="190501"/>
          </a:xfrm>
        </p:grpSpPr>
        <p:sp>
          <p:nvSpPr>
            <p:cNvPr id="119" name="Shape"/>
            <p:cNvSpPr/>
            <p:nvPr/>
          </p:nvSpPr>
          <p:spPr>
            <a:xfrm>
              <a:off x="-2" y="-1"/>
              <a:ext cx="1487491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0" name="Model 1"/>
            <p:cNvSpPr txBox="1"/>
            <p:nvPr/>
          </p:nvSpPr>
          <p:spPr>
            <a:xfrm>
              <a:off x="45091" y="7473"/>
              <a:ext cx="1397306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Model 1</a:t>
              </a:r>
            </a:p>
          </p:txBody>
        </p:sp>
      </p:grpSp>
      <p:grpSp>
        <p:nvGrpSpPr>
          <p:cNvPr id="124" name="Group"/>
          <p:cNvGrpSpPr/>
          <p:nvPr/>
        </p:nvGrpSpPr>
        <p:grpSpPr>
          <a:xfrm>
            <a:off x="5657849" y="4816474"/>
            <a:ext cx="1473202" cy="190502"/>
            <a:chOff x="0" y="0"/>
            <a:chExt cx="1473201" cy="190501"/>
          </a:xfrm>
        </p:grpSpPr>
        <p:sp>
          <p:nvSpPr>
            <p:cNvPr id="122" name="Shape"/>
            <p:cNvSpPr/>
            <p:nvPr/>
          </p:nvSpPr>
          <p:spPr>
            <a:xfrm>
              <a:off x="-1" y="-1"/>
              <a:ext cx="14732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65" y="21600"/>
                    <a:pt x="2062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5" y="0"/>
                    <a:pt x="971" y="0"/>
                  </a:cubicBezTo>
                  <a:close/>
                </a:path>
              </a:pathLst>
            </a:custGeom>
            <a:solidFill>
              <a:srgbClr val="A193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3" name="Model 3"/>
            <p:cNvSpPr txBox="1"/>
            <p:nvPr/>
          </p:nvSpPr>
          <p:spPr>
            <a:xfrm>
              <a:off x="45123" y="7473"/>
              <a:ext cx="1382955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Model 3</a:t>
              </a:r>
            </a:p>
          </p:txBody>
        </p:sp>
      </p:grpSp>
      <p:grpSp>
        <p:nvGrpSpPr>
          <p:cNvPr id="127" name="Group"/>
          <p:cNvGrpSpPr/>
          <p:nvPr/>
        </p:nvGrpSpPr>
        <p:grpSpPr>
          <a:xfrm>
            <a:off x="3794123" y="4813299"/>
            <a:ext cx="1487491" cy="190502"/>
            <a:chOff x="-1" y="0"/>
            <a:chExt cx="1487489" cy="190501"/>
          </a:xfrm>
        </p:grpSpPr>
        <p:sp>
          <p:nvSpPr>
            <p:cNvPr id="125" name="Shape"/>
            <p:cNvSpPr/>
            <p:nvPr/>
          </p:nvSpPr>
          <p:spPr>
            <a:xfrm>
              <a:off x="-2" y="-1"/>
              <a:ext cx="1487491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6" name="Model 2"/>
            <p:cNvSpPr txBox="1"/>
            <p:nvPr/>
          </p:nvSpPr>
          <p:spPr>
            <a:xfrm>
              <a:off x="45091" y="7473"/>
              <a:ext cx="1397306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Model 2</a:t>
              </a:r>
            </a:p>
          </p:txBody>
        </p:sp>
      </p:grpSp>
      <p:grpSp>
        <p:nvGrpSpPr>
          <p:cNvPr id="130" name="Group"/>
          <p:cNvGrpSpPr/>
          <p:nvPr/>
        </p:nvGrpSpPr>
        <p:grpSpPr>
          <a:xfrm>
            <a:off x="7507286" y="4813299"/>
            <a:ext cx="1487491" cy="190502"/>
            <a:chOff x="-1" y="0"/>
            <a:chExt cx="1487489" cy="190501"/>
          </a:xfrm>
        </p:grpSpPr>
        <p:sp>
          <p:nvSpPr>
            <p:cNvPr id="128" name="Shape"/>
            <p:cNvSpPr/>
            <p:nvPr/>
          </p:nvSpPr>
          <p:spPr>
            <a:xfrm>
              <a:off x="-2" y="-1"/>
              <a:ext cx="1487491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29" name="Reflection"/>
            <p:cNvSpPr txBox="1"/>
            <p:nvPr/>
          </p:nvSpPr>
          <p:spPr>
            <a:xfrm>
              <a:off x="45091" y="7473"/>
              <a:ext cx="1397306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Reflection</a:t>
              </a:r>
            </a:p>
          </p:txBody>
        </p:sp>
      </p:grpSp>
      <p:sp>
        <p:nvSpPr>
          <p:cNvPr id="1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16389" y="4599638"/>
            <a:ext cx="336812" cy="3352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7318375" cy="6858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r"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41" name="Line"/>
          <p:cNvSpPr/>
          <p:nvPr/>
        </p:nvSpPr>
        <p:spPr>
          <a:xfrm>
            <a:off x="-1" y="4740275"/>
            <a:ext cx="8994777" cy="0"/>
          </a:xfrm>
          <a:prstGeom prst="line">
            <a:avLst/>
          </a:prstGeom>
          <a:ln w="28575">
            <a:solidFill>
              <a:srgbClr val="4E555D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4" name="Group"/>
          <p:cNvGrpSpPr/>
          <p:nvPr/>
        </p:nvGrpSpPr>
        <p:grpSpPr>
          <a:xfrm>
            <a:off x="114299" y="4813299"/>
            <a:ext cx="1489077" cy="190502"/>
            <a:chOff x="0" y="0"/>
            <a:chExt cx="1489076" cy="190501"/>
          </a:xfrm>
        </p:grpSpPr>
        <p:sp>
          <p:nvSpPr>
            <p:cNvPr id="142" name="Shape"/>
            <p:cNvSpPr/>
            <p:nvPr/>
          </p:nvSpPr>
          <p:spPr>
            <a:xfrm>
              <a:off x="-1" y="-1"/>
              <a:ext cx="1489077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3" name="Overview"/>
            <p:cNvSpPr txBox="1"/>
            <p:nvPr/>
          </p:nvSpPr>
          <p:spPr>
            <a:xfrm>
              <a:off x="45139" y="7473"/>
              <a:ext cx="1398797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Overview</a:t>
              </a:r>
            </a:p>
          </p:txBody>
        </p:sp>
      </p:grpSp>
      <p:grpSp>
        <p:nvGrpSpPr>
          <p:cNvPr id="147" name="Group"/>
          <p:cNvGrpSpPr/>
          <p:nvPr/>
        </p:nvGrpSpPr>
        <p:grpSpPr>
          <a:xfrm>
            <a:off x="1912936" y="4813299"/>
            <a:ext cx="1487491" cy="190502"/>
            <a:chOff x="-1" y="0"/>
            <a:chExt cx="1487489" cy="190501"/>
          </a:xfrm>
        </p:grpSpPr>
        <p:sp>
          <p:nvSpPr>
            <p:cNvPr id="145" name="Shape"/>
            <p:cNvSpPr/>
            <p:nvPr/>
          </p:nvSpPr>
          <p:spPr>
            <a:xfrm>
              <a:off x="-2" y="-1"/>
              <a:ext cx="1487491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6" name="Model 1"/>
            <p:cNvSpPr txBox="1"/>
            <p:nvPr/>
          </p:nvSpPr>
          <p:spPr>
            <a:xfrm>
              <a:off x="45091" y="7473"/>
              <a:ext cx="1397306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Model 1</a:t>
              </a:r>
            </a:p>
          </p:txBody>
        </p:sp>
      </p:grpSp>
      <p:grpSp>
        <p:nvGrpSpPr>
          <p:cNvPr id="150" name="Group"/>
          <p:cNvGrpSpPr/>
          <p:nvPr/>
        </p:nvGrpSpPr>
        <p:grpSpPr>
          <a:xfrm>
            <a:off x="5657849" y="4816474"/>
            <a:ext cx="1473202" cy="190502"/>
            <a:chOff x="0" y="0"/>
            <a:chExt cx="1473201" cy="190501"/>
          </a:xfrm>
        </p:grpSpPr>
        <p:sp>
          <p:nvSpPr>
            <p:cNvPr id="148" name="Shape"/>
            <p:cNvSpPr/>
            <p:nvPr/>
          </p:nvSpPr>
          <p:spPr>
            <a:xfrm>
              <a:off x="-1" y="-1"/>
              <a:ext cx="14732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65" y="21600"/>
                    <a:pt x="2062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5" y="0"/>
                    <a:pt x="971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9" name="Model 3"/>
            <p:cNvSpPr txBox="1"/>
            <p:nvPr/>
          </p:nvSpPr>
          <p:spPr>
            <a:xfrm>
              <a:off x="45123" y="7473"/>
              <a:ext cx="1382955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Model 3</a:t>
              </a:r>
            </a:p>
          </p:txBody>
        </p:sp>
      </p:grpSp>
      <p:grpSp>
        <p:nvGrpSpPr>
          <p:cNvPr id="153" name="Group"/>
          <p:cNvGrpSpPr/>
          <p:nvPr/>
        </p:nvGrpSpPr>
        <p:grpSpPr>
          <a:xfrm>
            <a:off x="3794123" y="4813299"/>
            <a:ext cx="1487491" cy="190502"/>
            <a:chOff x="-1" y="0"/>
            <a:chExt cx="1487489" cy="190501"/>
          </a:xfrm>
        </p:grpSpPr>
        <p:sp>
          <p:nvSpPr>
            <p:cNvPr id="151" name="Shape"/>
            <p:cNvSpPr/>
            <p:nvPr/>
          </p:nvSpPr>
          <p:spPr>
            <a:xfrm>
              <a:off x="-2" y="-1"/>
              <a:ext cx="1487491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2" name="Model 2"/>
            <p:cNvSpPr txBox="1"/>
            <p:nvPr/>
          </p:nvSpPr>
          <p:spPr>
            <a:xfrm>
              <a:off x="45091" y="7473"/>
              <a:ext cx="1397306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Model 2</a:t>
              </a:r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7507286" y="4813299"/>
            <a:ext cx="1487491" cy="190502"/>
            <a:chOff x="-1" y="0"/>
            <a:chExt cx="1487489" cy="190501"/>
          </a:xfrm>
        </p:grpSpPr>
        <p:sp>
          <p:nvSpPr>
            <p:cNvPr id="154" name="Shape"/>
            <p:cNvSpPr/>
            <p:nvPr/>
          </p:nvSpPr>
          <p:spPr>
            <a:xfrm>
              <a:off x="-2" y="-1"/>
              <a:ext cx="1487491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" y="0"/>
                  </a:moveTo>
                  <a:lnTo>
                    <a:pt x="21600" y="0"/>
                  </a:lnTo>
                  <a:lnTo>
                    <a:pt x="21600" y="14073"/>
                  </a:lnTo>
                  <a:cubicBezTo>
                    <a:pt x="21600" y="18230"/>
                    <a:pt x="21170" y="21600"/>
                    <a:pt x="20639" y="21600"/>
                  </a:cubicBezTo>
                  <a:lnTo>
                    <a:pt x="0" y="21600"/>
                  </a:lnTo>
                  <a:lnTo>
                    <a:pt x="0" y="7527"/>
                  </a:lnTo>
                  <a:cubicBezTo>
                    <a:pt x="0" y="3370"/>
                    <a:pt x="430" y="0"/>
                    <a:pt x="961" y="0"/>
                  </a:cubicBezTo>
                  <a:close/>
                </a:path>
              </a:pathLst>
            </a:custGeom>
            <a:solidFill>
              <a:srgbClr val="A193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55" name="Reflection"/>
            <p:cNvSpPr txBox="1"/>
            <p:nvPr/>
          </p:nvSpPr>
          <p:spPr>
            <a:xfrm>
              <a:off x="45091" y="7473"/>
              <a:ext cx="1397306" cy="175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699" tIns="25699" rIns="25699" bIns="25699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Reflection</a:t>
              </a:r>
            </a:p>
          </p:txBody>
        </p:sp>
      </p:grp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16389" y="4599638"/>
            <a:ext cx="336812" cy="3352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951" y="4692507"/>
            <a:ext cx="336812" cy="335249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4887" marR="0" indent="-407987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087" marR="0" indent="-407987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287" marR="0" indent="-407987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487" marR="0" indent="-407987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687" marR="0" indent="-407987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0887" marR="0" indent="-407987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087" marR="0" indent="-407987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287" marR="0" indent="-407987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Monash University Fintech Boot Camp – Project 3"/>
          <p:cNvSpPr txBox="1">
            <a:spLocks noGrp="1"/>
          </p:cNvSpPr>
          <p:nvPr>
            <p:ph type="title" idx="4294967295"/>
          </p:nvPr>
        </p:nvSpPr>
        <p:spPr>
          <a:xfrm>
            <a:off x="344487" y="2598737"/>
            <a:ext cx="4660901" cy="582613"/>
          </a:xfrm>
          <a:prstGeom prst="rect">
            <a:avLst/>
          </a:prstGeom>
        </p:spPr>
        <p:txBody>
          <a:bodyPr lIns="0" tIns="0" rIns="0" bIns="0" anchor="b"/>
          <a:lstStyle>
            <a:lvl1pPr defTabSz="868362">
              <a:lnSpc>
                <a:spcPct val="90000"/>
              </a:lnSpc>
              <a:defRPr sz="1900" b="1">
                <a:solidFill>
                  <a:srgbClr val="EBE8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Monash University Fintech Boot Camp – Project 3</a:t>
            </a:r>
          </a:p>
        </p:txBody>
      </p:sp>
      <p:sp>
        <p:nvSpPr>
          <p:cNvPr id="195" name="David Lewis"/>
          <p:cNvSpPr txBox="1"/>
          <p:nvPr/>
        </p:nvSpPr>
        <p:spPr>
          <a:xfrm>
            <a:off x="1257300" y="3978275"/>
            <a:ext cx="1438275" cy="254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David Lewis</a:t>
            </a:r>
          </a:p>
        </p:txBody>
      </p:sp>
      <p:sp>
        <p:nvSpPr>
          <p:cNvPr id="196" name="Joshua Woods"/>
          <p:cNvSpPr txBox="1"/>
          <p:nvPr/>
        </p:nvSpPr>
        <p:spPr>
          <a:xfrm>
            <a:off x="34925" y="3978275"/>
            <a:ext cx="1438275" cy="254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Joshua Woods</a:t>
            </a:r>
          </a:p>
        </p:txBody>
      </p:sp>
      <p:sp>
        <p:nvSpPr>
          <p:cNvPr id="197" name="Matthew Tsiglopoulos"/>
          <p:cNvSpPr txBox="1"/>
          <p:nvPr/>
        </p:nvSpPr>
        <p:spPr>
          <a:xfrm>
            <a:off x="2643187" y="3976687"/>
            <a:ext cx="1743076" cy="254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algn="ctr">
              <a:defRPr sz="1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Matthew Tsiglopoulos</a:t>
            </a:r>
          </a:p>
        </p:txBody>
      </p:sp>
      <p:sp>
        <p:nvSpPr>
          <p:cNvPr id="198" name="Trading based on Conditional Drawdown and Risk and the efficient frontier"/>
          <p:cNvSpPr txBox="1"/>
          <p:nvPr/>
        </p:nvSpPr>
        <p:spPr>
          <a:xfrm>
            <a:off x="342900" y="693737"/>
            <a:ext cx="4664075" cy="1735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algn="r">
              <a:defRPr sz="2700" b="1" i="1">
                <a:solidFill>
                  <a:srgbClr val="EBE8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Trading based on Conditional Drawdown and Risk and the efficient frontier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" y="720725"/>
            <a:ext cx="7450138" cy="300355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CDaR Efficient Portfolio – CDaR Optimiser, Shorts and No Forex"/>
          <p:cNvSpPr txBox="1">
            <a:spLocks noGrp="1"/>
          </p:cNvSpPr>
          <p:nvPr>
            <p:ph type="title" idx="4294967295"/>
          </p:nvPr>
        </p:nvSpPr>
        <p:spPr>
          <a:xfrm>
            <a:off x="114300" y="55562"/>
            <a:ext cx="6915150" cy="55245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CDaR Efficient Portfolio – CDaR Optimiser, Shorts and No Forex</a:t>
            </a:r>
          </a:p>
        </p:txBody>
      </p:sp>
      <p:pic>
        <p:nvPicPr>
          <p:cNvPr id="31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025" y="2125662"/>
            <a:ext cx="3333750" cy="2468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DaR efficient Portfolio – CDaR optimiser, Shorts and Forex. AUD prices."/>
          <p:cNvSpPr txBox="1">
            <a:spLocks noGrp="1"/>
          </p:cNvSpPr>
          <p:nvPr>
            <p:ph type="title" idx="4294967295"/>
          </p:nvPr>
        </p:nvSpPr>
        <p:spPr>
          <a:xfrm>
            <a:off x="114300" y="55562"/>
            <a:ext cx="6915150" cy="55245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CDaR efficient Portfolio – CDaR optimiser, Shorts and Forex. AUD prices. </a:t>
            </a:r>
          </a:p>
        </p:txBody>
      </p:sp>
      <p:pic>
        <p:nvPicPr>
          <p:cNvPr id="31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462"/>
            <a:ext cx="9061450" cy="365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1822450"/>
            <a:ext cx="2571750" cy="1887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4F618E-AF1C-C92C-7523-1D800DE3B1BD}"/>
              </a:ext>
            </a:extLst>
          </p:cNvPr>
          <p:cNvSpPr txBox="1"/>
          <p:nvPr/>
        </p:nvSpPr>
        <p:spPr>
          <a:xfrm>
            <a:off x="1582616" y="146403"/>
            <a:ext cx="365257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DEMO</a:t>
            </a:r>
          </a:p>
        </p:txBody>
      </p:sp>
      <p:pic>
        <p:nvPicPr>
          <p:cNvPr id="4" name="Picture 3" descr="A computer screen with green lines and numbers&#10;&#10;Description automatically generated">
            <a:extLst>
              <a:ext uri="{FF2B5EF4-FFF2-40B4-BE49-F238E27FC236}">
                <a16:creationId xmlns:a16="http://schemas.microsoft.com/office/drawing/2014/main" id="{A8BB3383-C3E5-5264-70F7-171EA32A4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3" y="710764"/>
            <a:ext cx="7380514" cy="397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521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Discussion/postmortem"/>
          <p:cNvSpPr txBox="1">
            <a:spLocks noGrp="1"/>
          </p:cNvSpPr>
          <p:nvPr>
            <p:ph type="title" idx="4294967295"/>
          </p:nvPr>
        </p:nvSpPr>
        <p:spPr>
          <a:xfrm>
            <a:off x="114300" y="55562"/>
            <a:ext cx="6915150" cy="55245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Discussion/postmortem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114299" y="814386"/>
            <a:ext cx="4135440" cy="349253"/>
            <a:chOff x="0" y="-1"/>
            <a:chExt cx="4135438" cy="349252"/>
          </a:xfrm>
        </p:grpSpPr>
        <p:sp>
          <p:nvSpPr>
            <p:cNvPr id="322" name="Rectangle"/>
            <p:cNvSpPr/>
            <p:nvPr/>
          </p:nvSpPr>
          <p:spPr>
            <a:xfrm>
              <a:off x="-1" y="-2"/>
              <a:ext cx="4135440" cy="349254"/>
            </a:xfrm>
            <a:prstGeom prst="rect">
              <a:avLst/>
            </a:prstGeom>
            <a:solidFill>
              <a:srgbClr val="5F5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23" name="Findings"/>
            <p:cNvSpPr txBox="1"/>
            <p:nvPr/>
          </p:nvSpPr>
          <p:spPr>
            <a:xfrm>
              <a:off x="34299" y="65991"/>
              <a:ext cx="4066841" cy="217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Findings </a:t>
              </a:r>
            </a:p>
          </p:txBody>
        </p:sp>
      </p:grpSp>
      <p:grpSp>
        <p:nvGrpSpPr>
          <p:cNvPr id="327" name="Group"/>
          <p:cNvGrpSpPr/>
          <p:nvPr/>
        </p:nvGrpSpPr>
        <p:grpSpPr>
          <a:xfrm>
            <a:off x="4919662" y="814386"/>
            <a:ext cx="4135440" cy="349253"/>
            <a:chOff x="0" y="-1"/>
            <a:chExt cx="4135438" cy="349252"/>
          </a:xfrm>
        </p:grpSpPr>
        <p:sp>
          <p:nvSpPr>
            <p:cNvPr id="325" name="Rectangle"/>
            <p:cNvSpPr/>
            <p:nvPr/>
          </p:nvSpPr>
          <p:spPr>
            <a:xfrm>
              <a:off x="-1" y="-2"/>
              <a:ext cx="4135440" cy="349254"/>
            </a:xfrm>
            <a:prstGeom prst="rect">
              <a:avLst/>
            </a:prstGeom>
            <a:solidFill>
              <a:srgbClr val="5F5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26" name="Project Difficulties"/>
            <p:cNvSpPr txBox="1"/>
            <p:nvPr/>
          </p:nvSpPr>
          <p:spPr>
            <a:xfrm>
              <a:off x="34299" y="65991"/>
              <a:ext cx="4066841" cy="217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Project Difficulties</a:t>
              </a:r>
            </a:p>
          </p:txBody>
        </p:sp>
      </p:grpSp>
      <p:pic>
        <p:nvPicPr>
          <p:cNvPr id="32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" y="2713037"/>
            <a:ext cx="8645526" cy="18145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1" name="Group"/>
          <p:cNvGrpSpPr/>
          <p:nvPr/>
        </p:nvGrpSpPr>
        <p:grpSpPr>
          <a:xfrm>
            <a:off x="4884737" y="1819273"/>
            <a:ext cx="4135440" cy="349254"/>
            <a:chOff x="0" y="-1"/>
            <a:chExt cx="4135438" cy="349252"/>
          </a:xfrm>
        </p:grpSpPr>
        <p:sp>
          <p:nvSpPr>
            <p:cNvPr id="329" name="Rectangle"/>
            <p:cNvSpPr/>
            <p:nvPr/>
          </p:nvSpPr>
          <p:spPr>
            <a:xfrm>
              <a:off x="-1" y="-2"/>
              <a:ext cx="4135440" cy="349254"/>
            </a:xfrm>
            <a:prstGeom prst="rect">
              <a:avLst/>
            </a:prstGeom>
            <a:solidFill>
              <a:srgbClr val="5F5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30" name="Future Steps"/>
            <p:cNvSpPr txBox="1"/>
            <p:nvPr/>
          </p:nvSpPr>
          <p:spPr>
            <a:xfrm>
              <a:off x="34299" y="65991"/>
              <a:ext cx="4066841" cy="217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Future Steps </a:t>
              </a:r>
            </a:p>
          </p:txBody>
        </p:sp>
      </p:grpSp>
      <p:pic>
        <p:nvPicPr>
          <p:cNvPr id="332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" y="1182687"/>
            <a:ext cx="4840288" cy="1450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987" y="1109662"/>
            <a:ext cx="4041776" cy="59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237" y="2109787"/>
            <a:ext cx="4073526" cy="1023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otivation/Summary"/>
          <p:cNvSpPr txBox="1">
            <a:spLocks noGrp="1"/>
          </p:cNvSpPr>
          <p:nvPr>
            <p:ph type="title" idx="4294967295"/>
          </p:nvPr>
        </p:nvSpPr>
        <p:spPr>
          <a:xfrm>
            <a:off x="114300" y="55562"/>
            <a:ext cx="6915150" cy="55245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Motivation/Summary</a:t>
            </a:r>
          </a:p>
        </p:txBody>
      </p:sp>
      <p:sp>
        <p:nvSpPr>
          <p:cNvPr id="201" name="Questions"/>
          <p:cNvSpPr txBox="1"/>
          <p:nvPr/>
        </p:nvSpPr>
        <p:spPr>
          <a:xfrm>
            <a:off x="411162" y="1044575"/>
            <a:ext cx="966788" cy="217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algn="r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Questions</a:t>
            </a:r>
          </a:p>
        </p:txBody>
      </p:sp>
      <p:sp>
        <p:nvSpPr>
          <p:cNvPr id="202" name="Analysis"/>
          <p:cNvSpPr txBox="1"/>
          <p:nvPr/>
        </p:nvSpPr>
        <p:spPr>
          <a:xfrm>
            <a:off x="487362" y="3032125"/>
            <a:ext cx="814388" cy="217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algn="r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Analysis </a:t>
            </a:r>
          </a:p>
        </p:txBody>
      </p:sp>
      <p:sp>
        <p:nvSpPr>
          <p:cNvPr id="203" name="Findings"/>
          <p:cNvSpPr txBox="1"/>
          <p:nvPr/>
        </p:nvSpPr>
        <p:spPr>
          <a:xfrm>
            <a:off x="522287" y="4046537"/>
            <a:ext cx="779463" cy="217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algn="r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Findings</a:t>
            </a:r>
          </a:p>
        </p:txBody>
      </p:sp>
      <p:sp>
        <p:nvSpPr>
          <p:cNvPr id="204" name="Rectangle"/>
          <p:cNvSpPr/>
          <p:nvPr/>
        </p:nvSpPr>
        <p:spPr>
          <a:xfrm>
            <a:off x="1417637" y="927100"/>
            <a:ext cx="44451" cy="650875"/>
          </a:xfrm>
          <a:prstGeom prst="rect">
            <a:avLst/>
          </a:prstGeom>
          <a:solidFill>
            <a:srgbClr val="D8D8D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05" name="Rectangle"/>
          <p:cNvSpPr/>
          <p:nvPr/>
        </p:nvSpPr>
        <p:spPr>
          <a:xfrm>
            <a:off x="1417637" y="1757362"/>
            <a:ext cx="44451" cy="650876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06" name="Rectangle"/>
          <p:cNvSpPr/>
          <p:nvPr/>
        </p:nvSpPr>
        <p:spPr>
          <a:xfrm>
            <a:off x="1417637" y="2587625"/>
            <a:ext cx="44451" cy="1085850"/>
          </a:xfrm>
          <a:prstGeom prst="rect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07" name="Rectangle"/>
          <p:cNvSpPr/>
          <p:nvPr/>
        </p:nvSpPr>
        <p:spPr>
          <a:xfrm>
            <a:off x="1417637" y="3857625"/>
            <a:ext cx="44451" cy="650875"/>
          </a:xfrm>
          <a:prstGeom prst="rect">
            <a:avLst/>
          </a:prstGeom>
          <a:solidFill>
            <a:srgbClr val="70707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210" name="Group"/>
          <p:cNvGrpSpPr/>
          <p:nvPr/>
        </p:nvGrpSpPr>
        <p:grpSpPr>
          <a:xfrm>
            <a:off x="1978024" y="900112"/>
            <a:ext cx="1933577" cy="685801"/>
            <a:chOff x="0" y="0"/>
            <a:chExt cx="1933576" cy="685800"/>
          </a:xfrm>
        </p:grpSpPr>
        <p:sp>
          <p:nvSpPr>
            <p:cNvPr id="208" name="Rectangle"/>
            <p:cNvSpPr/>
            <p:nvPr/>
          </p:nvSpPr>
          <p:spPr>
            <a:xfrm>
              <a:off x="-1" y="0"/>
              <a:ext cx="1933577" cy="685800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09" name="How can we best trade in a live environment without taking on too much drawdown risk?"/>
            <p:cNvSpPr txBox="1"/>
            <p:nvPr/>
          </p:nvSpPr>
          <p:spPr>
            <a:xfrm>
              <a:off x="48596" y="5666"/>
              <a:ext cx="1836383" cy="6744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How can we best trade in a live environment without taking on too much drawdown risk?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4214811" y="900112"/>
            <a:ext cx="1933578" cy="685801"/>
            <a:chOff x="0" y="0"/>
            <a:chExt cx="1933576" cy="685800"/>
          </a:xfrm>
        </p:grpSpPr>
        <p:sp>
          <p:nvSpPr>
            <p:cNvPr id="211" name="Rectangle"/>
            <p:cNvSpPr/>
            <p:nvPr/>
          </p:nvSpPr>
          <p:spPr>
            <a:xfrm>
              <a:off x="-1" y="0"/>
              <a:ext cx="1933577" cy="685800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 b="1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12" name="Can we factor in drawdown risk to an efficient portfolio?"/>
            <p:cNvSpPr txBox="1"/>
            <p:nvPr/>
          </p:nvSpPr>
          <p:spPr>
            <a:xfrm>
              <a:off x="48596" y="158065"/>
              <a:ext cx="1836383" cy="369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0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Can we factor in drawdown risk to an efficient portfolio?</a:t>
              </a:r>
            </a:p>
          </p:txBody>
        </p:sp>
      </p:grpSp>
      <p:grpSp>
        <p:nvGrpSpPr>
          <p:cNvPr id="216" name="Group"/>
          <p:cNvGrpSpPr/>
          <p:nvPr/>
        </p:nvGrpSpPr>
        <p:grpSpPr>
          <a:xfrm>
            <a:off x="6432549" y="900112"/>
            <a:ext cx="1931990" cy="685801"/>
            <a:chOff x="0" y="0"/>
            <a:chExt cx="1931989" cy="685800"/>
          </a:xfrm>
        </p:grpSpPr>
        <p:sp>
          <p:nvSpPr>
            <p:cNvPr id="214" name="Rectangle"/>
            <p:cNvSpPr/>
            <p:nvPr/>
          </p:nvSpPr>
          <p:spPr>
            <a:xfrm>
              <a:off x="-1" y="0"/>
              <a:ext cx="1931990" cy="685800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900" b="1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15" name="How does this compare to classical Modern Portfolio Theory and the efficient mean-variance frontier"/>
            <p:cNvSpPr txBox="1"/>
            <p:nvPr/>
          </p:nvSpPr>
          <p:spPr>
            <a:xfrm>
              <a:off x="48556" y="29225"/>
              <a:ext cx="1834875" cy="627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900" b="1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How does this compare to classical Modern Portfolio Theory and the efficient mean-variance frontier</a:t>
              </a:r>
            </a:p>
          </p:txBody>
        </p:sp>
      </p:grpSp>
      <p:grpSp>
        <p:nvGrpSpPr>
          <p:cNvPr id="219" name="Group"/>
          <p:cNvGrpSpPr/>
          <p:nvPr/>
        </p:nvGrpSpPr>
        <p:grpSpPr>
          <a:xfrm>
            <a:off x="1978024" y="1730374"/>
            <a:ext cx="6408740" cy="671515"/>
            <a:chOff x="0" y="0"/>
            <a:chExt cx="6408738" cy="671514"/>
          </a:xfrm>
        </p:grpSpPr>
        <p:sp>
          <p:nvSpPr>
            <p:cNvPr id="217" name="Rectangle"/>
            <p:cNvSpPr/>
            <p:nvPr/>
          </p:nvSpPr>
          <p:spPr>
            <a:xfrm>
              <a:off x="-1" y="-1"/>
              <a:ext cx="6408740" cy="671515"/>
            </a:xfrm>
            <a:prstGeom prst="rect">
              <a:avLst/>
            </a:prstGeom>
            <a:solidFill>
              <a:srgbClr val="B2B2B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 i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18" name="To trade live data on Meta Trader. Motivated by Josh’s trading strategies."/>
            <p:cNvSpPr txBox="1"/>
            <p:nvPr/>
          </p:nvSpPr>
          <p:spPr>
            <a:xfrm>
              <a:off x="34305" y="227059"/>
              <a:ext cx="6340128" cy="217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000" i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To trade live data on Meta Trader. Motivated by Josh’s trading strategies.</a:t>
              </a:r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1968499" y="2578098"/>
            <a:ext cx="6407153" cy="304804"/>
            <a:chOff x="0" y="-1"/>
            <a:chExt cx="6407151" cy="304802"/>
          </a:xfrm>
        </p:grpSpPr>
        <p:sp>
          <p:nvSpPr>
            <p:cNvPr id="220" name="Rectangle"/>
            <p:cNvSpPr/>
            <p:nvPr/>
          </p:nvSpPr>
          <p:spPr>
            <a:xfrm>
              <a:off x="-1" y="-2"/>
              <a:ext cx="6407153" cy="304804"/>
            </a:xfrm>
            <a:prstGeom prst="rect">
              <a:avLst/>
            </a:prstGeom>
            <a:solidFill>
              <a:srgbClr val="5F5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 b="1" i="1">
                  <a:solidFill>
                    <a:srgbClr val="F8F8F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221" name="3 Stage Analysis"/>
            <p:cNvSpPr txBox="1"/>
            <p:nvPr/>
          </p:nvSpPr>
          <p:spPr>
            <a:xfrm>
              <a:off x="34297" y="43766"/>
              <a:ext cx="6338557" cy="217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000" b="1">
                  <a:solidFill>
                    <a:srgbClr val="F8F8F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3 Stage Analysis</a:t>
              </a:r>
            </a:p>
          </p:txBody>
        </p:sp>
      </p:grpSp>
      <p:sp>
        <p:nvSpPr>
          <p:cNvPr id="223" name="A monthly suburb highlight, blooming and booming the city once again"/>
          <p:cNvSpPr txBox="1"/>
          <p:nvPr/>
        </p:nvSpPr>
        <p:spPr>
          <a:xfrm>
            <a:off x="1995487" y="3172729"/>
            <a:ext cx="6335713" cy="21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 anchor="ctr">
            <a:spAutoFit/>
          </a:bodyPr>
          <a:lstStyle>
            <a:lvl1pPr algn="ctr">
              <a:defRPr sz="1000" b="1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 monthly suburb highlight, blooming and booming the city once again</a:t>
            </a:r>
          </a:p>
        </p:txBody>
      </p:sp>
      <p:grpSp>
        <p:nvGrpSpPr>
          <p:cNvPr id="226" name="Group"/>
          <p:cNvGrpSpPr/>
          <p:nvPr/>
        </p:nvGrpSpPr>
        <p:grpSpPr>
          <a:xfrm>
            <a:off x="1827212" y="744537"/>
            <a:ext cx="311152" cy="311152"/>
            <a:chOff x="0" y="0"/>
            <a:chExt cx="311151" cy="311151"/>
          </a:xfrm>
        </p:grpSpPr>
        <p:sp>
          <p:nvSpPr>
            <p:cNvPr id="224" name="Circle"/>
            <p:cNvSpPr/>
            <p:nvPr/>
          </p:nvSpPr>
          <p:spPr>
            <a:xfrm>
              <a:off x="-1" y="-1"/>
              <a:ext cx="311153" cy="31115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25" name="1"/>
            <p:cNvSpPr txBox="1"/>
            <p:nvPr/>
          </p:nvSpPr>
          <p:spPr>
            <a:xfrm>
              <a:off x="79905" y="46878"/>
              <a:ext cx="151340" cy="217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29" name="Group"/>
          <p:cNvGrpSpPr/>
          <p:nvPr/>
        </p:nvGrpSpPr>
        <p:grpSpPr>
          <a:xfrm>
            <a:off x="4086224" y="776287"/>
            <a:ext cx="311153" cy="311152"/>
            <a:chOff x="0" y="0"/>
            <a:chExt cx="311151" cy="311151"/>
          </a:xfrm>
        </p:grpSpPr>
        <p:sp>
          <p:nvSpPr>
            <p:cNvPr id="227" name="Circle"/>
            <p:cNvSpPr/>
            <p:nvPr/>
          </p:nvSpPr>
          <p:spPr>
            <a:xfrm>
              <a:off x="-1" y="-1"/>
              <a:ext cx="311153" cy="31115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28" name="2"/>
            <p:cNvSpPr txBox="1"/>
            <p:nvPr/>
          </p:nvSpPr>
          <p:spPr>
            <a:xfrm>
              <a:off x="79905" y="46878"/>
              <a:ext cx="151340" cy="217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32" name="Group"/>
          <p:cNvGrpSpPr/>
          <p:nvPr/>
        </p:nvGrpSpPr>
        <p:grpSpPr>
          <a:xfrm>
            <a:off x="6315074" y="774699"/>
            <a:ext cx="311153" cy="311153"/>
            <a:chOff x="0" y="0"/>
            <a:chExt cx="311151" cy="311151"/>
          </a:xfrm>
        </p:grpSpPr>
        <p:sp>
          <p:nvSpPr>
            <p:cNvPr id="230" name="Circle"/>
            <p:cNvSpPr/>
            <p:nvPr/>
          </p:nvSpPr>
          <p:spPr>
            <a:xfrm>
              <a:off x="-1" y="-1"/>
              <a:ext cx="311153" cy="31115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31" name="3"/>
            <p:cNvSpPr txBox="1"/>
            <p:nvPr/>
          </p:nvSpPr>
          <p:spPr>
            <a:xfrm>
              <a:off x="79905" y="46878"/>
              <a:ext cx="151340" cy="217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33" name="No shorts and FX had the weakest results. Applying both had the strongest"/>
          <p:cNvSpPr txBox="1"/>
          <p:nvPr/>
        </p:nvSpPr>
        <p:spPr>
          <a:xfrm>
            <a:off x="1922462" y="4011612"/>
            <a:ext cx="2130426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algn="ctr">
              <a:defRPr sz="1200" b="1" i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No shorts and FX had the weakest results. Applying both had the strongest</a:t>
            </a:r>
          </a:p>
        </p:txBody>
      </p:sp>
      <p:sp>
        <p:nvSpPr>
          <p:cNvPr id="234" name="Rectangle"/>
          <p:cNvSpPr/>
          <p:nvPr/>
        </p:nvSpPr>
        <p:spPr>
          <a:xfrm>
            <a:off x="1978025" y="2882900"/>
            <a:ext cx="6386513" cy="787400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235" name="Google Shape;161;p23" descr="Google Shape;161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2882900"/>
            <a:ext cx="6413500" cy="7874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Obtain historical data from stocks Josh has used to trade, convert to AUD…"/>
          <p:cNvSpPr txBox="1"/>
          <p:nvPr/>
        </p:nvSpPr>
        <p:spPr>
          <a:xfrm>
            <a:off x="2012949" y="2903537"/>
            <a:ext cx="631825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/>
          <a:p>
            <a:pPr marL="457200" indent="-298450" algn="r">
              <a:buClr>
                <a:srgbClr val="000000"/>
              </a:buClr>
              <a:buSzPts val="1100"/>
              <a:buAutoNum type="arabicPeriod"/>
              <a:defRPr sz="11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Obtain historical data from stocks Josh has used to trade, convert to AUD</a:t>
            </a:r>
          </a:p>
          <a:p>
            <a:pPr marL="457200" indent="-298450" algn="r">
              <a:buClr>
                <a:srgbClr val="000000"/>
              </a:buClr>
              <a:buSzPts val="1100"/>
              <a:buAutoNum type="arabicPeriod"/>
              <a:defRPr sz="11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Utilize Modern Portfolio theory applied to cDaR to obtain an efficient portfolio</a:t>
            </a:r>
          </a:p>
          <a:p>
            <a:pPr marL="457200" indent="-298450" algn="r">
              <a:buClr>
                <a:srgbClr val="000000"/>
              </a:buClr>
              <a:buSzPts val="1100"/>
              <a:buAutoNum type="arabicPeriod"/>
              <a:defRPr sz="1100" b="1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Compare weightings to weightings obtained using classic MPT and the mean-variance</a:t>
            </a:r>
            <a:r>
              <a:t> efficient frontier</a:t>
            </a:r>
          </a:p>
        </p:txBody>
      </p:sp>
      <p:sp>
        <p:nvSpPr>
          <p:cNvPr id="237" name="Core Motivation"/>
          <p:cNvSpPr txBox="1"/>
          <p:nvPr/>
        </p:nvSpPr>
        <p:spPr>
          <a:xfrm>
            <a:off x="34925" y="1897062"/>
            <a:ext cx="1465263" cy="217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algn="r"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Core Motivation</a:t>
            </a:r>
          </a:p>
        </p:txBody>
      </p:sp>
      <p:sp>
        <p:nvSpPr>
          <p:cNvPr id="238" name="CDaR provided a new sense to analyse risk, and corresponding returns"/>
          <p:cNvSpPr txBox="1"/>
          <p:nvPr/>
        </p:nvSpPr>
        <p:spPr>
          <a:xfrm>
            <a:off x="4112154" y="4011612"/>
            <a:ext cx="2130426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algn="ctr">
              <a:defRPr sz="1200" b="1" i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CDaR provided a new sense to analyse risk, and corresponding returns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"/>
          <p:cNvSpPr/>
          <p:nvPr/>
        </p:nvSpPr>
        <p:spPr>
          <a:xfrm>
            <a:off x="6065837" y="-1"/>
            <a:ext cx="3095626" cy="5143502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241" name="Google Shape;171;p24" descr="Google Shape;171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362" y="0"/>
            <a:ext cx="310515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Rectangle"/>
          <p:cNvSpPr/>
          <p:nvPr/>
        </p:nvSpPr>
        <p:spPr>
          <a:xfrm>
            <a:off x="2979737" y="-1"/>
            <a:ext cx="3086101" cy="5143502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243" name="IMG_0002.jpeg" descr="IMG_0002.jpeg"/>
          <p:cNvPicPr>
            <a:picLocks noChangeAspect="1"/>
          </p:cNvPicPr>
          <p:nvPr/>
        </p:nvPicPr>
        <p:blipFill>
          <a:blip r:embed="rId3"/>
          <a:srcRect l="27222" r="27222"/>
          <a:stretch>
            <a:fillRect/>
          </a:stretch>
        </p:blipFill>
        <p:spPr>
          <a:xfrm>
            <a:off x="2989262" y="0"/>
            <a:ext cx="31242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"/>
          <p:cNvSpPr/>
          <p:nvPr/>
        </p:nvSpPr>
        <p:spPr>
          <a:xfrm>
            <a:off x="0" y="-1"/>
            <a:ext cx="2749550" cy="5143502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245" name="Google Shape;175;p24" descr="Google Shape;175;p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" y="0"/>
            <a:ext cx="3067051" cy="5143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8" name="Group"/>
          <p:cNvGrpSpPr/>
          <p:nvPr/>
        </p:nvGrpSpPr>
        <p:grpSpPr>
          <a:xfrm>
            <a:off x="4037012" y="833437"/>
            <a:ext cx="1057277" cy="1057277"/>
            <a:chOff x="0" y="0"/>
            <a:chExt cx="1057276" cy="1057276"/>
          </a:xfrm>
        </p:grpSpPr>
        <p:sp>
          <p:nvSpPr>
            <p:cNvPr id="246" name="Shape"/>
            <p:cNvSpPr/>
            <p:nvPr/>
          </p:nvSpPr>
          <p:spPr>
            <a:xfrm>
              <a:off x="-1" y="-1"/>
              <a:ext cx="1057278" cy="105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56" y="2153"/>
                  </a:moveTo>
                  <a:cubicBezTo>
                    <a:pt x="6114" y="2153"/>
                    <a:pt x="2270" y="5997"/>
                    <a:pt x="2270" y="10739"/>
                  </a:cubicBezTo>
                  <a:cubicBezTo>
                    <a:pt x="2270" y="15480"/>
                    <a:pt x="6114" y="19324"/>
                    <a:pt x="10856" y="19324"/>
                  </a:cubicBezTo>
                  <a:cubicBezTo>
                    <a:pt x="15598" y="19324"/>
                    <a:pt x="19442" y="15480"/>
                    <a:pt x="19442" y="10739"/>
                  </a:cubicBezTo>
                  <a:cubicBezTo>
                    <a:pt x="19442" y="5997"/>
                    <a:pt x="15598" y="2153"/>
                    <a:pt x="10856" y="2153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D9D3C2"/>
            </a:solidFill>
            <a:ln w="12700" cap="flat">
              <a:solidFill>
                <a:srgbClr val="D9D3C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7" name="2"/>
            <p:cNvSpPr txBox="1"/>
            <p:nvPr/>
          </p:nvSpPr>
          <p:spPr>
            <a:xfrm>
              <a:off x="40630" y="264938"/>
              <a:ext cx="976016" cy="527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3000" b="1">
                  <a:solidFill>
                    <a:srgbClr val="D9D3C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49" name="Create an optimal CDaR portfolio"/>
          <p:cNvSpPr txBox="1"/>
          <p:nvPr/>
        </p:nvSpPr>
        <p:spPr>
          <a:xfrm>
            <a:off x="3055937" y="3063587"/>
            <a:ext cx="3019426" cy="220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algn="ctr">
              <a:defRPr sz="1000" b="1">
                <a:solidFill>
                  <a:srgbClr val="D9D3C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Create an optimal CDaR portfolio</a:t>
            </a:r>
          </a:p>
        </p:txBody>
      </p:sp>
      <p:sp>
        <p:nvSpPr>
          <p:cNvPr id="250" name="Rectangle"/>
          <p:cNvSpPr/>
          <p:nvPr/>
        </p:nvSpPr>
        <p:spPr>
          <a:xfrm>
            <a:off x="3509962" y="3335337"/>
            <a:ext cx="2124076" cy="33338"/>
          </a:xfrm>
          <a:prstGeom prst="rect">
            <a:avLst/>
          </a:prstGeom>
          <a:solidFill>
            <a:srgbClr val="DDDDDD"/>
          </a:solidFill>
          <a:ln w="12700">
            <a:solidFill>
              <a:srgbClr val="5D5D5D"/>
            </a:solidFill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grpSp>
        <p:nvGrpSpPr>
          <p:cNvPr id="253" name="Group"/>
          <p:cNvGrpSpPr/>
          <p:nvPr/>
        </p:nvGrpSpPr>
        <p:grpSpPr>
          <a:xfrm>
            <a:off x="990600" y="833437"/>
            <a:ext cx="1058864" cy="1057277"/>
            <a:chOff x="0" y="0"/>
            <a:chExt cx="1058863" cy="1057276"/>
          </a:xfrm>
        </p:grpSpPr>
        <p:sp>
          <p:nvSpPr>
            <p:cNvPr id="251" name="Shape"/>
            <p:cNvSpPr/>
            <p:nvPr/>
          </p:nvSpPr>
          <p:spPr>
            <a:xfrm>
              <a:off x="0" y="-1"/>
              <a:ext cx="1058864" cy="105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56" y="2153"/>
                  </a:moveTo>
                  <a:cubicBezTo>
                    <a:pt x="6114" y="2153"/>
                    <a:pt x="2270" y="5997"/>
                    <a:pt x="2270" y="10739"/>
                  </a:cubicBezTo>
                  <a:cubicBezTo>
                    <a:pt x="2270" y="15480"/>
                    <a:pt x="6114" y="19324"/>
                    <a:pt x="10856" y="19324"/>
                  </a:cubicBezTo>
                  <a:cubicBezTo>
                    <a:pt x="15598" y="19324"/>
                    <a:pt x="19442" y="15480"/>
                    <a:pt x="19442" y="10739"/>
                  </a:cubicBezTo>
                  <a:cubicBezTo>
                    <a:pt x="19442" y="5997"/>
                    <a:pt x="15598" y="2153"/>
                    <a:pt x="10856" y="2153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D9D3C2"/>
            </a:solidFill>
            <a:ln w="12700" cap="flat">
              <a:solidFill>
                <a:srgbClr val="D9D3C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2" name="1"/>
            <p:cNvSpPr txBox="1"/>
            <p:nvPr/>
          </p:nvSpPr>
          <p:spPr>
            <a:xfrm>
              <a:off x="40691" y="264938"/>
              <a:ext cx="977482" cy="527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3000" b="1">
                  <a:solidFill>
                    <a:srgbClr val="D9D3C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54" name="Data Collection"/>
          <p:cNvSpPr txBox="1"/>
          <p:nvPr/>
        </p:nvSpPr>
        <p:spPr>
          <a:xfrm>
            <a:off x="90487" y="3063587"/>
            <a:ext cx="2797176" cy="220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algn="ctr">
              <a:defRPr sz="1000" b="1">
                <a:solidFill>
                  <a:srgbClr val="D9D3C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Data Collection</a:t>
            </a:r>
          </a:p>
        </p:txBody>
      </p:sp>
      <p:sp>
        <p:nvSpPr>
          <p:cNvPr id="255" name="Rectangle"/>
          <p:cNvSpPr/>
          <p:nvPr/>
        </p:nvSpPr>
        <p:spPr>
          <a:xfrm>
            <a:off x="478631" y="3335337"/>
            <a:ext cx="2125663" cy="33338"/>
          </a:xfrm>
          <a:prstGeom prst="rect">
            <a:avLst/>
          </a:prstGeom>
          <a:solidFill>
            <a:srgbClr val="DDDDDD"/>
          </a:solidFill>
          <a:ln w="12700">
            <a:solidFill>
              <a:srgbClr val="5D5D5D"/>
            </a:solidFill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A1936C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6" name="Utilised MetaTrader API to collect 10 year historical data for various indices and CFD’s including gold, silver, crude oil.…"/>
          <p:cNvSpPr txBox="1"/>
          <p:nvPr/>
        </p:nvSpPr>
        <p:spPr>
          <a:xfrm>
            <a:off x="327025" y="3309725"/>
            <a:ext cx="2324100" cy="128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>
              <a:defRPr sz="1000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algn="ctr">
              <a:defRPr sz="1000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Utilised MetaTrader API to collect 10 year historical data for various indices and CFD’s including gold, silver, crude oil.</a:t>
            </a:r>
          </a:p>
          <a:p>
            <a:pPr algn="ctr">
              <a:defRPr sz="1000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algn="ctr">
              <a:defRPr sz="1000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Convert each to AUD on a daily basis</a:t>
            </a:r>
          </a:p>
        </p:txBody>
      </p:sp>
      <p:grpSp>
        <p:nvGrpSpPr>
          <p:cNvPr id="259" name="Group"/>
          <p:cNvGrpSpPr/>
          <p:nvPr/>
        </p:nvGrpSpPr>
        <p:grpSpPr>
          <a:xfrm>
            <a:off x="7100887" y="833437"/>
            <a:ext cx="1057277" cy="1057277"/>
            <a:chOff x="0" y="0"/>
            <a:chExt cx="1057276" cy="1057276"/>
          </a:xfrm>
        </p:grpSpPr>
        <p:sp>
          <p:nvSpPr>
            <p:cNvPr id="257" name="Shape"/>
            <p:cNvSpPr/>
            <p:nvPr/>
          </p:nvSpPr>
          <p:spPr>
            <a:xfrm>
              <a:off x="-1" y="-1"/>
              <a:ext cx="1057278" cy="105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56" y="2153"/>
                  </a:moveTo>
                  <a:cubicBezTo>
                    <a:pt x="6114" y="2153"/>
                    <a:pt x="2270" y="5997"/>
                    <a:pt x="2270" y="10739"/>
                  </a:cubicBezTo>
                  <a:cubicBezTo>
                    <a:pt x="2270" y="15480"/>
                    <a:pt x="6114" y="19324"/>
                    <a:pt x="10856" y="19324"/>
                  </a:cubicBezTo>
                  <a:cubicBezTo>
                    <a:pt x="15598" y="19324"/>
                    <a:pt x="19442" y="15480"/>
                    <a:pt x="19442" y="10739"/>
                  </a:cubicBezTo>
                  <a:cubicBezTo>
                    <a:pt x="19442" y="5997"/>
                    <a:pt x="15598" y="2153"/>
                    <a:pt x="10856" y="2153"/>
                  </a:cubicBez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D9D3C2"/>
            </a:solidFill>
            <a:ln w="12700" cap="flat">
              <a:solidFill>
                <a:srgbClr val="D9D3C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3"/>
            <p:cNvSpPr txBox="1"/>
            <p:nvPr/>
          </p:nvSpPr>
          <p:spPr>
            <a:xfrm>
              <a:off x="40630" y="264938"/>
              <a:ext cx="976016" cy="527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3000" b="1">
                  <a:solidFill>
                    <a:srgbClr val="D9D3C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60" name="Rectangle"/>
          <p:cNvSpPr/>
          <p:nvPr/>
        </p:nvSpPr>
        <p:spPr>
          <a:xfrm>
            <a:off x="6565900" y="3335337"/>
            <a:ext cx="2124075" cy="33338"/>
          </a:xfrm>
          <a:prstGeom prst="rect">
            <a:avLst/>
          </a:prstGeom>
          <a:solidFill>
            <a:srgbClr val="DDDDDD"/>
          </a:solidFill>
          <a:ln w="12700">
            <a:solidFill>
              <a:srgbClr val="5D5D5D"/>
            </a:solidFill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61" name="Compare"/>
          <p:cNvSpPr txBox="1"/>
          <p:nvPr/>
        </p:nvSpPr>
        <p:spPr>
          <a:xfrm>
            <a:off x="6229350" y="3063587"/>
            <a:ext cx="2797175" cy="220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algn="ctr">
              <a:defRPr sz="1000" b="1">
                <a:solidFill>
                  <a:srgbClr val="D9D3C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Compare</a:t>
            </a:r>
          </a:p>
        </p:txBody>
      </p:sp>
      <p:sp>
        <p:nvSpPr>
          <p:cNvPr id="262" name="Compare this portfolio to the usual mean-variance efficient portfolio"/>
          <p:cNvSpPr txBox="1"/>
          <p:nvPr/>
        </p:nvSpPr>
        <p:spPr>
          <a:xfrm>
            <a:off x="6394450" y="3345150"/>
            <a:ext cx="2673350" cy="67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/>
          <a:p>
            <a:pPr algn="r">
              <a:defRPr sz="1000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br/>
            <a:r>
              <a:t>Compare this portfolio to the usual mean-variance efficient portfolio</a:t>
            </a:r>
            <a:br/>
            <a:endParaRPr/>
          </a:p>
        </p:txBody>
      </p:sp>
      <p:sp>
        <p:nvSpPr>
          <p:cNvPr id="263" name="Apply Modern Portfolio Theory, with the aim of minimising CDaR to obtain an efficient portfolio based on historical data"/>
          <p:cNvSpPr txBox="1"/>
          <p:nvPr/>
        </p:nvSpPr>
        <p:spPr>
          <a:xfrm>
            <a:off x="3235325" y="3421350"/>
            <a:ext cx="2673350" cy="522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algn="ctr">
              <a:defRPr sz="1000">
                <a:solidFill>
                  <a:srgbClr val="DFDF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Apply Modern Portfolio Theory, with the aim of minimising CDaR to obtain an efficient portfolio based on historical data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| Data Used"/>
          <p:cNvSpPr txBox="1"/>
          <p:nvPr/>
        </p:nvSpPr>
        <p:spPr>
          <a:xfrm>
            <a:off x="565150" y="2055812"/>
            <a:ext cx="5105400" cy="824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algn="r">
              <a:lnSpc>
                <a:spcPct val="90000"/>
              </a:lnSpc>
              <a:defRPr sz="5000" b="1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| Data Used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Questions and Data"/>
          <p:cNvSpPr txBox="1">
            <a:spLocks noGrp="1"/>
          </p:cNvSpPr>
          <p:nvPr>
            <p:ph type="title" idx="4294967295"/>
          </p:nvPr>
        </p:nvSpPr>
        <p:spPr>
          <a:xfrm>
            <a:off x="114300" y="55562"/>
            <a:ext cx="6915150" cy="55245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Questions and Data</a:t>
            </a:r>
          </a:p>
        </p:txBody>
      </p:sp>
      <p:sp>
        <p:nvSpPr>
          <p:cNvPr id="268" name="Line"/>
          <p:cNvSpPr/>
          <p:nvPr/>
        </p:nvSpPr>
        <p:spPr>
          <a:xfrm flipV="1">
            <a:off x="4881562" y="1855787"/>
            <a:ext cx="1" cy="2801938"/>
          </a:xfrm>
          <a:prstGeom prst="line">
            <a:avLst/>
          </a:prstGeom>
          <a:ln w="12700">
            <a:solidFill>
              <a:srgbClr val="969696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71" name="Group"/>
          <p:cNvGrpSpPr/>
          <p:nvPr/>
        </p:nvGrpSpPr>
        <p:grpSpPr>
          <a:xfrm>
            <a:off x="3154227" y="708271"/>
            <a:ext cx="2536827" cy="431802"/>
            <a:chOff x="0" y="0"/>
            <a:chExt cx="2536825" cy="431801"/>
          </a:xfrm>
        </p:grpSpPr>
        <p:sp>
          <p:nvSpPr>
            <p:cNvPr id="269" name="Rectangle"/>
            <p:cNvSpPr/>
            <p:nvPr/>
          </p:nvSpPr>
          <p:spPr>
            <a:xfrm>
              <a:off x="0" y="-1"/>
              <a:ext cx="2536826" cy="431803"/>
            </a:xfrm>
            <a:prstGeom prst="rect">
              <a:avLst/>
            </a:prstGeom>
            <a:solidFill>
              <a:srgbClr val="5F5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70" name="Our Methodology"/>
            <p:cNvSpPr txBox="1"/>
            <p:nvPr/>
          </p:nvSpPr>
          <p:spPr>
            <a:xfrm>
              <a:off x="34292" y="92781"/>
              <a:ext cx="2468242" cy="246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Our Methodology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5140325" y="1309687"/>
            <a:ext cx="2536826" cy="433390"/>
            <a:chOff x="0" y="0"/>
            <a:chExt cx="2536825" cy="433388"/>
          </a:xfrm>
        </p:grpSpPr>
        <p:sp>
          <p:nvSpPr>
            <p:cNvPr id="272" name="Rectangle"/>
            <p:cNvSpPr/>
            <p:nvPr/>
          </p:nvSpPr>
          <p:spPr>
            <a:xfrm>
              <a:off x="0" y="-1"/>
              <a:ext cx="2536826" cy="433390"/>
            </a:xfrm>
            <a:prstGeom prst="rect">
              <a:avLst/>
            </a:prstGeom>
            <a:solidFill>
              <a:srgbClr val="A193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73" name="Model 2"/>
            <p:cNvSpPr txBox="1"/>
            <p:nvPr/>
          </p:nvSpPr>
          <p:spPr>
            <a:xfrm>
              <a:off x="34292" y="99868"/>
              <a:ext cx="2468242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Model 2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1079500" y="1309687"/>
            <a:ext cx="2536826" cy="433390"/>
            <a:chOff x="0" y="0"/>
            <a:chExt cx="2536825" cy="433388"/>
          </a:xfrm>
        </p:grpSpPr>
        <p:sp>
          <p:nvSpPr>
            <p:cNvPr id="275" name="Rectangle"/>
            <p:cNvSpPr/>
            <p:nvPr/>
          </p:nvSpPr>
          <p:spPr>
            <a:xfrm>
              <a:off x="0" y="-1"/>
              <a:ext cx="2536826" cy="433390"/>
            </a:xfrm>
            <a:prstGeom prst="rect">
              <a:avLst/>
            </a:prstGeom>
            <a:solidFill>
              <a:srgbClr val="A193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76" name="Model 1"/>
            <p:cNvSpPr txBox="1"/>
            <p:nvPr/>
          </p:nvSpPr>
          <p:spPr>
            <a:xfrm>
              <a:off x="34292" y="99868"/>
              <a:ext cx="2468242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Model 1</a:t>
              </a:r>
            </a:p>
          </p:txBody>
        </p:sp>
      </p:grpSp>
      <p:sp>
        <p:nvSpPr>
          <p:cNvPr id="278" name="Rectangle"/>
          <p:cNvSpPr/>
          <p:nvPr/>
        </p:nvSpPr>
        <p:spPr>
          <a:xfrm>
            <a:off x="1087437" y="1855787"/>
            <a:ext cx="2536826" cy="906463"/>
          </a:xfrm>
          <a:prstGeom prst="rect">
            <a:avLst/>
          </a:prstGeom>
          <a:solidFill>
            <a:srgbClr val="F2F2F2"/>
          </a:solidFill>
          <a:ln w="25400">
            <a:solidFill>
              <a:srgbClr val="F2F2F2"/>
            </a:solidFill>
          </a:ln>
        </p:spPr>
        <p:txBody>
          <a:bodyPr lIns="45719" rIns="45719" anchor="ctr"/>
          <a:lstStyle/>
          <a:p>
            <a:pPr algn="r"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endParaRPr/>
          </a:p>
        </p:txBody>
      </p:sp>
      <p:sp>
        <p:nvSpPr>
          <p:cNvPr id="279" name="Rectangle"/>
          <p:cNvSpPr/>
          <p:nvPr/>
        </p:nvSpPr>
        <p:spPr>
          <a:xfrm>
            <a:off x="1090612" y="3071812"/>
            <a:ext cx="2547938" cy="159543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endParaRPr/>
          </a:p>
        </p:txBody>
      </p:sp>
      <p:grpSp>
        <p:nvGrpSpPr>
          <p:cNvPr id="282" name="Group"/>
          <p:cNvGrpSpPr/>
          <p:nvPr/>
        </p:nvGrpSpPr>
        <p:grpSpPr>
          <a:xfrm>
            <a:off x="1079500" y="2824161"/>
            <a:ext cx="2536826" cy="244478"/>
            <a:chOff x="0" y="0"/>
            <a:chExt cx="2536825" cy="244476"/>
          </a:xfrm>
        </p:grpSpPr>
        <p:sp>
          <p:nvSpPr>
            <p:cNvPr id="280" name="Rectangle"/>
            <p:cNvSpPr/>
            <p:nvPr/>
          </p:nvSpPr>
          <p:spPr>
            <a:xfrm>
              <a:off x="0" y="-1"/>
              <a:ext cx="2536826" cy="244477"/>
            </a:xfrm>
            <a:prstGeom prst="rect">
              <a:avLst/>
            </a:prstGeom>
            <a:solidFill>
              <a:srgbClr val="B2B2B2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81" name="Data Used"/>
            <p:cNvSpPr txBox="1"/>
            <p:nvPr/>
          </p:nvSpPr>
          <p:spPr>
            <a:xfrm>
              <a:off x="46989" y="5412"/>
              <a:ext cx="2442848" cy="233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Data Used</a:t>
              </a:r>
            </a:p>
          </p:txBody>
        </p:sp>
      </p:grpSp>
      <p:sp>
        <p:nvSpPr>
          <p:cNvPr id="283" name="Rectangle"/>
          <p:cNvSpPr/>
          <p:nvPr/>
        </p:nvSpPr>
        <p:spPr>
          <a:xfrm>
            <a:off x="5138737" y="1855787"/>
            <a:ext cx="2536826" cy="931863"/>
          </a:xfrm>
          <a:prstGeom prst="rect">
            <a:avLst/>
          </a:prstGeom>
          <a:solidFill>
            <a:srgbClr val="F2F2F2"/>
          </a:solidFill>
          <a:ln w="254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endParaRPr/>
          </a:p>
        </p:txBody>
      </p:sp>
      <p:sp>
        <p:nvSpPr>
          <p:cNvPr id="284" name="Rectangle"/>
          <p:cNvSpPr/>
          <p:nvPr/>
        </p:nvSpPr>
        <p:spPr>
          <a:xfrm>
            <a:off x="5132387" y="3067050"/>
            <a:ext cx="2543176" cy="160337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 flipV="1">
            <a:off x="7929562" y="1855787"/>
            <a:ext cx="1" cy="2409826"/>
          </a:xfrm>
          <a:prstGeom prst="line">
            <a:avLst/>
          </a:prstGeom>
          <a:ln w="12700">
            <a:solidFill>
              <a:srgbClr val="96969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Import the data from MetaTrader…"/>
          <p:cNvSpPr txBox="1"/>
          <p:nvPr/>
        </p:nvSpPr>
        <p:spPr>
          <a:xfrm>
            <a:off x="4938712" y="2000250"/>
            <a:ext cx="2767013" cy="99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273050" algn="r">
              <a:buClr>
                <a:srgbClr val="000000"/>
              </a:buClr>
              <a:buSzPts val="700"/>
              <a:buAutoNum type="romanUcPeriod"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Import the data from MetaTrader</a:t>
            </a:r>
          </a:p>
          <a:p>
            <a:pPr marL="457200" indent="-273050" algn="r">
              <a:buClr>
                <a:srgbClr val="000000"/>
              </a:buClr>
              <a:buSzPts val="700"/>
              <a:buAutoNum type="romanUcPeriod"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Convert data to AUD</a:t>
            </a:r>
          </a:p>
          <a:p>
            <a:pPr marL="457200" indent="-273050" algn="r">
              <a:buClr>
                <a:srgbClr val="000000"/>
              </a:buClr>
              <a:buSzPts val="700"/>
              <a:buAutoNum type="romanUcPeriod"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Apply the PyPortfolioOpt library on data</a:t>
            </a:r>
          </a:p>
          <a:p>
            <a:pPr marL="457200" indent="-273050" algn="r">
              <a:buClr>
                <a:srgbClr val="000000"/>
              </a:buClr>
              <a:buSzPts val="700"/>
              <a:buAutoNum type="romanUcPeriod"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Fit to mazimize mean-variance according to variance of first model</a:t>
            </a:r>
          </a:p>
          <a:p>
            <a:pPr marL="457200" indent="-273050" algn="r">
              <a:buClr>
                <a:srgbClr val="000000"/>
              </a:buClr>
              <a:buSzPts val="700"/>
              <a:buAutoNum type="romanUcPeriod"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Analyse outputs including mean return, variance, CDaR</a:t>
            </a:r>
          </a:p>
        </p:txBody>
      </p:sp>
      <p:sp>
        <p:nvSpPr>
          <p:cNvPr id="287" name="Used 10 year historical closing price data for the following indices and CFDs…"/>
          <p:cNvSpPr txBox="1"/>
          <p:nvPr/>
        </p:nvSpPr>
        <p:spPr>
          <a:xfrm>
            <a:off x="1116012" y="3067050"/>
            <a:ext cx="2325688" cy="185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Used 10 year historical closing price data for the following indices and CFDs</a:t>
            </a:r>
          </a:p>
          <a:p>
            <a:pPr algn="ctr"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algn="r">
              <a:buClr>
                <a:srgbClr val="000000"/>
              </a:buClr>
              <a:buSzPts val="800"/>
              <a:buAutoNum type="arabicPeriod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Silver Spot</a:t>
            </a:r>
          </a:p>
          <a:p>
            <a:pPr algn="r">
              <a:buClr>
                <a:srgbClr val="000000"/>
              </a:buClr>
              <a:buSzPts val="800"/>
              <a:buAutoNum type="arabicPeriod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Gold spot</a:t>
            </a:r>
          </a:p>
          <a:p>
            <a:pPr algn="r">
              <a:buClr>
                <a:srgbClr val="000000"/>
              </a:buClr>
              <a:buSzPts val="800"/>
              <a:buAutoNum type="arabicPeriod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Crude Oil spot</a:t>
            </a:r>
          </a:p>
          <a:p>
            <a:pPr algn="r">
              <a:buClr>
                <a:srgbClr val="000000"/>
              </a:buClr>
              <a:buSzPts val="800"/>
              <a:buAutoNum type="arabicPeriod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Dow jones industrial average index</a:t>
            </a:r>
          </a:p>
          <a:p>
            <a:pPr algn="r">
              <a:buClr>
                <a:srgbClr val="000000"/>
              </a:buClr>
              <a:buSzPts val="800"/>
              <a:buAutoNum type="arabicPeriod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Russell mid cap index</a:t>
            </a:r>
          </a:p>
          <a:p>
            <a:pPr algn="r">
              <a:buClr>
                <a:srgbClr val="000000"/>
              </a:buClr>
              <a:buSzPts val="800"/>
              <a:buAutoNum type="arabicPeriod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S&amp;P 500</a:t>
            </a:r>
          </a:p>
          <a:p>
            <a:pPr algn="r">
              <a:buClr>
                <a:srgbClr val="000000"/>
              </a:buClr>
              <a:buSzPts val="800"/>
              <a:buAutoNum type="arabicPeriod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Various geographical indices</a:t>
            </a:r>
          </a:p>
          <a:p>
            <a:pPr algn="r">
              <a:buClr>
                <a:srgbClr val="000000"/>
              </a:buClr>
              <a:buSzPts val="800"/>
              <a:buAutoNum type="arabicPeriod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algn="r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290" name="Group"/>
          <p:cNvGrpSpPr/>
          <p:nvPr/>
        </p:nvGrpSpPr>
        <p:grpSpPr>
          <a:xfrm>
            <a:off x="931070" y="1663193"/>
            <a:ext cx="2833686" cy="431227"/>
            <a:chOff x="0" y="-22719"/>
            <a:chExt cx="2833684" cy="431225"/>
          </a:xfrm>
        </p:grpSpPr>
        <p:sp>
          <p:nvSpPr>
            <p:cNvPr id="288" name="Rectangle"/>
            <p:cNvSpPr/>
            <p:nvPr/>
          </p:nvSpPr>
          <p:spPr>
            <a:xfrm>
              <a:off x="0" y="55288"/>
              <a:ext cx="2833685" cy="275210"/>
            </a:xfrm>
            <a:prstGeom prst="rect">
              <a:avLst/>
            </a:prstGeom>
            <a:solidFill>
              <a:srgbClr val="B2B2B2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11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89" name="MPT portfolio (mean-variance) with and w/o shorts"/>
            <p:cNvSpPr txBox="1"/>
            <p:nvPr/>
          </p:nvSpPr>
          <p:spPr>
            <a:xfrm>
              <a:off x="52486" y="-22720"/>
              <a:ext cx="2728712" cy="4312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noAutofit/>
            </a:bodyPr>
            <a:lstStyle/>
            <a:p>
              <a:pPr algn="r">
                <a:defRPr sz="400">
                  <a:latin typeface="+mj-lt"/>
                  <a:ea typeface="+mj-ea"/>
                  <a:cs typeface="+mj-cs"/>
                  <a:sym typeface="Helvetica"/>
                </a:defRPr>
              </a:pPr>
              <a:r>
                <a:t>		</a:t>
              </a:r>
            </a:p>
            <a:p>
              <a:pPr algn="r">
                <a:defRPr sz="800" b="1">
                  <a:latin typeface="+mj-lt"/>
                  <a:ea typeface="+mj-ea"/>
                  <a:cs typeface="+mj-cs"/>
                  <a:sym typeface="Helvetica"/>
                </a:defRPr>
              </a:pPr>
              <a:r>
                <a:t>MPT portfolio (mean-variance) with and w/o shorts</a:t>
              </a:r>
            </a:p>
          </p:txBody>
        </p:sp>
      </p:grpSp>
      <p:grpSp>
        <p:nvGrpSpPr>
          <p:cNvPr id="293" name="Group"/>
          <p:cNvGrpSpPr/>
          <p:nvPr/>
        </p:nvGrpSpPr>
        <p:grpSpPr>
          <a:xfrm>
            <a:off x="5153025" y="2808286"/>
            <a:ext cx="2536826" cy="246065"/>
            <a:chOff x="0" y="0"/>
            <a:chExt cx="2536825" cy="246064"/>
          </a:xfrm>
        </p:grpSpPr>
        <p:sp>
          <p:nvSpPr>
            <p:cNvPr id="291" name="Rectangle"/>
            <p:cNvSpPr/>
            <p:nvPr/>
          </p:nvSpPr>
          <p:spPr>
            <a:xfrm>
              <a:off x="0" y="-1"/>
              <a:ext cx="2536826" cy="246065"/>
            </a:xfrm>
            <a:prstGeom prst="rect">
              <a:avLst/>
            </a:prstGeom>
            <a:solidFill>
              <a:srgbClr val="B2B2B2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92" name="Data Used"/>
            <p:cNvSpPr txBox="1"/>
            <p:nvPr/>
          </p:nvSpPr>
          <p:spPr>
            <a:xfrm>
              <a:off x="46989" y="6176"/>
              <a:ext cx="2442848" cy="233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1100">
                  <a:latin typeface="Quattrocento Sans"/>
                  <a:ea typeface="Quattrocento Sans"/>
                  <a:cs typeface="Quattrocento Sans"/>
                  <a:sym typeface="Quattrocento Sans"/>
                </a:defRPr>
              </a:lvl1pPr>
            </a:lstStyle>
            <a:p>
              <a:r>
                <a:t>Data Used</a:t>
              </a:r>
            </a:p>
          </p:txBody>
        </p:sp>
      </p:grpSp>
      <p:sp>
        <p:nvSpPr>
          <p:cNvPr id="294" name="Import the data from MetaTrader…"/>
          <p:cNvSpPr txBox="1"/>
          <p:nvPr/>
        </p:nvSpPr>
        <p:spPr>
          <a:xfrm>
            <a:off x="895350" y="2125970"/>
            <a:ext cx="2767013" cy="891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273050" algn="r">
              <a:buClr>
                <a:srgbClr val="000000"/>
              </a:buClr>
              <a:buSzPts val="700"/>
              <a:buAutoNum type="romanUcPeriod"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Import the data from MetaTrader</a:t>
            </a:r>
          </a:p>
          <a:p>
            <a:pPr marL="457200" indent="-273050" algn="r">
              <a:buClr>
                <a:srgbClr val="000000"/>
              </a:buClr>
              <a:buSzPts val="700"/>
              <a:buAutoNum type="romanUcPeriod"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Convert data to AUD</a:t>
            </a:r>
          </a:p>
          <a:p>
            <a:pPr marL="457200" indent="-273050" algn="r">
              <a:buClr>
                <a:srgbClr val="000000"/>
              </a:buClr>
              <a:buSzPts val="700"/>
              <a:buAutoNum type="romanUcPeriod"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Apply the PyPortfolioOpt library on data</a:t>
            </a:r>
          </a:p>
          <a:p>
            <a:pPr marL="457200" indent="-273050" algn="r">
              <a:buClr>
                <a:srgbClr val="000000"/>
              </a:buClr>
              <a:buSzPts val="700"/>
              <a:buAutoNum type="romanUcPeriod"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Fit to minimise CDaR</a:t>
            </a:r>
          </a:p>
          <a:p>
            <a:pPr marL="457200" indent="-273050" algn="r">
              <a:buClr>
                <a:srgbClr val="000000"/>
              </a:buClr>
              <a:buSzPts val="700"/>
              <a:buAutoNum type="romanUcPeriod"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Analyse outputs including mean return, variance, CDaR</a:t>
            </a:r>
          </a:p>
        </p:txBody>
      </p:sp>
      <p:sp>
        <p:nvSpPr>
          <p:cNvPr id="295" name="Used 10 year historical closing price data for the following indices and CFDs…"/>
          <p:cNvSpPr txBox="1"/>
          <p:nvPr/>
        </p:nvSpPr>
        <p:spPr>
          <a:xfrm>
            <a:off x="5141912" y="3067050"/>
            <a:ext cx="2325688" cy="185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Used 10 year historical closing price data for the following indices and CFDs</a:t>
            </a:r>
          </a:p>
          <a:p>
            <a:pPr algn="ctr"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algn="r">
              <a:buClr>
                <a:srgbClr val="000000"/>
              </a:buClr>
              <a:buSzPts val="800"/>
              <a:buAutoNum type="arabicPeriod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Silver Spot</a:t>
            </a:r>
          </a:p>
          <a:p>
            <a:pPr algn="r">
              <a:buClr>
                <a:srgbClr val="000000"/>
              </a:buClr>
              <a:buSzPts val="800"/>
              <a:buAutoNum type="arabicPeriod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Gold spot</a:t>
            </a:r>
          </a:p>
          <a:p>
            <a:pPr algn="r">
              <a:buClr>
                <a:srgbClr val="000000"/>
              </a:buClr>
              <a:buSzPts val="800"/>
              <a:buAutoNum type="arabicPeriod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Crude Oil spot</a:t>
            </a:r>
          </a:p>
          <a:p>
            <a:pPr algn="r">
              <a:buClr>
                <a:srgbClr val="000000"/>
              </a:buClr>
              <a:buSzPts val="800"/>
              <a:buAutoNum type="arabicPeriod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Dow jones industrial average index</a:t>
            </a:r>
          </a:p>
          <a:p>
            <a:pPr algn="r">
              <a:buClr>
                <a:srgbClr val="000000"/>
              </a:buClr>
              <a:buSzPts val="800"/>
              <a:buAutoNum type="arabicPeriod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Russell mid cap index</a:t>
            </a:r>
          </a:p>
          <a:p>
            <a:pPr algn="r">
              <a:buClr>
                <a:srgbClr val="000000"/>
              </a:buClr>
              <a:buSzPts val="800"/>
              <a:buAutoNum type="arabicPeriod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S&amp;P 500</a:t>
            </a:r>
          </a:p>
          <a:p>
            <a:pPr algn="r">
              <a:buClr>
                <a:srgbClr val="000000"/>
              </a:buClr>
              <a:buSzPts val="800"/>
              <a:buAutoNum type="arabicPeriod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Various geographical indices</a:t>
            </a:r>
          </a:p>
          <a:p>
            <a:pPr algn="r">
              <a:buClr>
                <a:srgbClr val="000000"/>
              </a:buClr>
              <a:buSzPts val="800"/>
              <a:buAutoNum type="arabicPeriod"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algn="r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298" name="Group"/>
          <p:cNvGrpSpPr/>
          <p:nvPr/>
        </p:nvGrpSpPr>
        <p:grpSpPr>
          <a:xfrm>
            <a:off x="4866890" y="1616065"/>
            <a:ext cx="3074169" cy="525483"/>
            <a:chOff x="0" y="0"/>
            <a:chExt cx="3074167" cy="525481"/>
          </a:xfrm>
        </p:grpSpPr>
        <p:sp>
          <p:nvSpPr>
            <p:cNvPr id="296" name="Rectangle"/>
            <p:cNvSpPr/>
            <p:nvPr/>
          </p:nvSpPr>
          <p:spPr>
            <a:xfrm>
              <a:off x="0" y="114020"/>
              <a:ext cx="3074168" cy="297442"/>
            </a:xfrm>
            <a:prstGeom prst="rect">
              <a:avLst/>
            </a:prstGeom>
            <a:solidFill>
              <a:srgbClr val="B2B2B2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11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97" name="MPT portfolio minimising CDaR (with and w/o shorts and FX)"/>
            <p:cNvSpPr txBox="1"/>
            <p:nvPr/>
          </p:nvSpPr>
          <p:spPr>
            <a:xfrm>
              <a:off x="56941" y="0"/>
              <a:ext cx="2960285" cy="525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75" tIns="34275" rIns="34275" bIns="34275" numCol="1" anchor="ctr">
              <a:noAutofit/>
            </a:bodyPr>
            <a:lstStyle/>
            <a:p>
              <a:pPr algn="r">
                <a:defRPr sz="400">
                  <a:latin typeface="+mj-lt"/>
                  <a:ea typeface="+mj-ea"/>
                  <a:cs typeface="+mj-cs"/>
                  <a:sym typeface="Helvetica"/>
                </a:defRPr>
              </a:pPr>
              <a:r>
                <a:t>		</a:t>
              </a:r>
            </a:p>
            <a:p>
              <a:pPr algn="ctr">
                <a:defRPr sz="800" b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MPT portfolio minimising CDaR (with and w/o shorts and FX)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Data Cleanup/Preparation"/>
          <p:cNvSpPr txBox="1">
            <a:spLocks noGrp="1"/>
          </p:cNvSpPr>
          <p:nvPr>
            <p:ph type="title" idx="4294967295"/>
          </p:nvPr>
        </p:nvSpPr>
        <p:spPr>
          <a:xfrm>
            <a:off x="114300" y="55562"/>
            <a:ext cx="6915150" cy="55245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Data Cleanup/Preparation</a:t>
            </a:r>
          </a:p>
        </p:txBody>
      </p:sp>
      <p:graphicFrame>
        <p:nvGraphicFramePr>
          <p:cNvPr id="301" name="Table 1"/>
          <p:cNvGraphicFramePr/>
          <p:nvPr/>
        </p:nvGraphicFramePr>
        <p:xfrm>
          <a:off x="339725" y="938212"/>
          <a:ext cx="7793037" cy="335279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897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36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 Clean Up/Preparation</a:t>
                      </a:r>
                    </a:p>
                  </a:txBody>
                  <a:tcPr marL="91422" marR="91422" marT="91422" marB="91422" horzOverflow="overflow">
                    <a:lnL>
                      <a:solidFill>
                        <a:srgbClr val="A1936C"/>
                      </a:solidFill>
                    </a:lnL>
                    <a:lnR>
                      <a:solidFill>
                        <a:srgbClr val="A1936C"/>
                      </a:solidFill>
                    </a:lnR>
                    <a:lnT>
                      <a:solidFill>
                        <a:srgbClr val="A1936C"/>
                      </a:solidFill>
                    </a:lnT>
                    <a:lnB>
                      <a:solidFill>
                        <a:srgbClr val="A1936C"/>
                      </a:solidFill>
                    </a:lnB>
                    <a:solidFill>
                      <a:srgbClr val="A1936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Why we did this</a:t>
                      </a:r>
                    </a:p>
                  </a:txBody>
                  <a:tcPr marL="91422" marR="91422" marT="91422" marB="91422" horzOverflow="overflow">
                    <a:lnL>
                      <a:solidFill>
                        <a:srgbClr val="A1936C"/>
                      </a:solidFill>
                    </a:lnL>
                    <a:lnR>
                      <a:solidFill>
                        <a:srgbClr val="A1936C"/>
                      </a:solidFill>
                    </a:lnR>
                    <a:lnT>
                      <a:solidFill>
                        <a:srgbClr val="A1936C"/>
                      </a:solidFill>
                    </a:lnT>
                    <a:lnB>
                      <a:solidFill>
                        <a:srgbClr val="A1936C"/>
                      </a:solidFill>
                    </a:lnB>
                    <a:solidFill>
                      <a:srgbClr val="A193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9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i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 import data from MetaTrader (in different currencies</a:t>
                      </a:r>
                    </a:p>
                  </a:txBody>
                  <a:tcPr marL="91422" marR="91422" marT="91422" marB="91422" horzOverflow="overflow">
                    <a:lnL>
                      <a:solidFill>
                        <a:srgbClr val="9E9E9E"/>
                      </a:solidFill>
                    </a:lnL>
                    <a:lnR>
                      <a:solidFill>
                        <a:srgbClr val="9E9E9E"/>
                      </a:solidFill>
                    </a:lnR>
                    <a:lnT>
                      <a:solidFill>
                        <a:srgbClr val="A1936C"/>
                      </a:solidFill>
                    </a:lnT>
                    <a:lnB>
                      <a:solidFill>
                        <a:srgbClr val="9E9E9E"/>
                      </a:solidFill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i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Used MetaTrader data to get closer to real world trading scenario and simulate trading on live platform with a drawdown requirement</a:t>
                      </a:r>
                    </a:p>
                  </a:txBody>
                  <a:tcPr marL="91422" marR="91422" marT="91422" marB="91422" horzOverflow="overflow">
                    <a:lnL>
                      <a:solidFill>
                        <a:srgbClr val="9E9E9E"/>
                      </a:solidFill>
                    </a:lnL>
                    <a:lnR>
                      <a:solidFill>
                        <a:srgbClr val="9E9E9E"/>
                      </a:solidFill>
                    </a:lnR>
                    <a:lnT>
                      <a:solidFill>
                        <a:srgbClr val="A1936C"/>
                      </a:solidFill>
                    </a:lnT>
                    <a:lnB>
                      <a:solidFill>
                        <a:srgbClr val="9E9E9E"/>
                      </a:solidFill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i="1">
                          <a:latin typeface="+mj-lt"/>
                          <a:ea typeface="+mj-ea"/>
                          <a:cs typeface="+mj-cs"/>
                        </a:rPr>
                        <a:t>Import AUD cross-currency rates from MetaTrader</a:t>
                      </a:r>
                    </a:p>
                  </a:txBody>
                  <a:tcPr marL="91422" marR="91422" marT="91422" marB="91422" horzOverflow="overflow">
                    <a:lnL>
                      <a:solidFill>
                        <a:srgbClr val="9E9E9E"/>
                      </a:solidFill>
                    </a:lnL>
                    <a:lnR>
                      <a:solidFill>
                        <a:srgbClr val="9E9E9E"/>
                      </a:solidFill>
                    </a:lnR>
                    <a:lnT>
                      <a:solidFill>
                        <a:srgbClr val="9E9E9E"/>
                      </a:solidFill>
                    </a:lnT>
                    <a:lnB>
                      <a:solidFill>
                        <a:srgbClr val="9E9E9E"/>
                      </a:solidFill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i="1">
                          <a:latin typeface="+mj-lt"/>
                          <a:ea typeface="+mj-ea"/>
                          <a:cs typeface="+mj-cs"/>
                        </a:rPr>
                        <a:t>To convert back to AUD to have real returns of trading strategy</a:t>
                      </a:r>
                    </a:p>
                  </a:txBody>
                  <a:tcPr marL="91422" marR="91422" marT="91422" marB="91422" horzOverflow="overflow">
                    <a:lnL>
                      <a:solidFill>
                        <a:srgbClr val="9E9E9E"/>
                      </a:solidFill>
                    </a:lnL>
                    <a:lnR>
                      <a:solidFill>
                        <a:srgbClr val="9E9E9E"/>
                      </a:solidFill>
                    </a:lnR>
                    <a:lnT>
                      <a:solidFill>
                        <a:srgbClr val="9E9E9E"/>
                      </a:solidFill>
                    </a:lnT>
                    <a:lnB>
                      <a:solidFill>
                        <a:srgbClr val="9E9E9E"/>
                      </a:solidFill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i="1">
                          <a:latin typeface="+mj-lt"/>
                          <a:ea typeface="+mj-ea"/>
                          <a:cs typeface="+mj-cs"/>
                        </a:rPr>
                        <a:t>Multiply stock and CFD data by relevant AUD cross-currency rates</a:t>
                      </a:r>
                    </a:p>
                  </a:txBody>
                  <a:tcPr marL="91422" marR="91422" marT="91422" marB="91422" horzOverflow="overflow">
                    <a:lnL>
                      <a:solidFill>
                        <a:srgbClr val="9E9E9E"/>
                      </a:solidFill>
                    </a:lnL>
                    <a:lnR>
                      <a:solidFill>
                        <a:srgbClr val="9E9E9E"/>
                      </a:solidFill>
                    </a:lnR>
                    <a:lnT>
                      <a:solidFill>
                        <a:srgbClr val="9E9E9E"/>
                      </a:solidFill>
                    </a:lnT>
                    <a:lnB>
                      <a:solidFill>
                        <a:srgbClr val="9E9E9E"/>
                      </a:solidFill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i="1">
                          <a:latin typeface="+mj-lt"/>
                          <a:ea typeface="+mj-ea"/>
                          <a:cs typeface="+mj-cs"/>
                        </a:rPr>
                        <a:t>To convert back to AUD to have real returns of trading strategy</a:t>
                      </a:r>
                    </a:p>
                  </a:txBody>
                  <a:tcPr marL="91422" marR="91422" marT="91422" marB="91422" horzOverflow="overflow">
                    <a:lnL>
                      <a:solidFill>
                        <a:srgbClr val="9E9E9E"/>
                      </a:solidFill>
                    </a:lnL>
                    <a:lnR>
                      <a:solidFill>
                        <a:srgbClr val="9E9E9E"/>
                      </a:solidFill>
                    </a:lnR>
                    <a:lnT>
                      <a:solidFill>
                        <a:srgbClr val="9E9E9E"/>
                      </a:solidFill>
                    </a:lnT>
                    <a:lnB>
                      <a:solidFill>
                        <a:srgbClr val="9E9E9E"/>
                      </a:solidFill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i="1">
                          <a:latin typeface="+mj-lt"/>
                          <a:ea typeface="+mj-ea"/>
                          <a:cs typeface="+mj-cs"/>
                        </a:rPr>
                        <a:t>Used 10 years of historical data</a:t>
                      </a:r>
                    </a:p>
                  </a:txBody>
                  <a:tcPr marL="91422" marR="91422" marT="91422" marB="91422" horzOverflow="overflow">
                    <a:lnL>
                      <a:solidFill>
                        <a:srgbClr val="9E9E9E"/>
                      </a:solidFill>
                    </a:lnL>
                    <a:lnR>
                      <a:solidFill>
                        <a:srgbClr val="9E9E9E"/>
                      </a:solidFill>
                    </a:lnR>
                    <a:lnT>
                      <a:solidFill>
                        <a:srgbClr val="9E9E9E"/>
                      </a:solidFill>
                    </a:lnT>
                    <a:lnB>
                      <a:solidFill>
                        <a:srgbClr val="9E9E9E"/>
                      </a:solidFill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i="1">
                          <a:latin typeface="+mj-lt"/>
                          <a:ea typeface="+mj-ea"/>
                          <a:cs typeface="+mj-cs"/>
                        </a:rPr>
                        <a:t>To ensure a long enough time horizon to accurately test data and obtain periods of volatility</a:t>
                      </a:r>
                    </a:p>
                  </a:txBody>
                  <a:tcPr marL="91422" marR="91422" marT="91422" marB="91422" horzOverflow="overflow">
                    <a:lnL>
                      <a:solidFill>
                        <a:srgbClr val="9E9E9E"/>
                      </a:solidFill>
                    </a:lnL>
                    <a:lnR>
                      <a:solidFill>
                        <a:srgbClr val="9E9E9E"/>
                      </a:solidFill>
                    </a:lnR>
                    <a:lnT>
                      <a:solidFill>
                        <a:srgbClr val="9E9E9E"/>
                      </a:solidFill>
                    </a:lnT>
                    <a:lnB>
                      <a:solidFill>
                        <a:srgbClr val="9E9E9E"/>
                      </a:solidFill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| Analysis"/>
          <p:cNvSpPr txBox="1"/>
          <p:nvPr/>
        </p:nvSpPr>
        <p:spPr>
          <a:xfrm>
            <a:off x="565150" y="2055812"/>
            <a:ext cx="5105400" cy="824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 algn="r">
              <a:lnSpc>
                <a:spcPct val="90000"/>
              </a:lnSpc>
              <a:defRPr sz="5000" b="1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| Analysis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Mean-variance efficient portfolio – Max Sharpe, No shorts or FOREX. AUD prices."/>
          <p:cNvSpPr txBox="1">
            <a:spLocks noGrp="1"/>
          </p:cNvSpPr>
          <p:nvPr>
            <p:ph type="title" idx="4294967295"/>
          </p:nvPr>
        </p:nvSpPr>
        <p:spPr>
          <a:xfrm>
            <a:off x="114300" y="55562"/>
            <a:ext cx="7318375" cy="55245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Mean-variance efficient portfolio – Max Sharpe, No shorts or FOREX. AUD prices. </a:t>
            </a:r>
          </a:p>
        </p:txBody>
      </p:sp>
      <p:pic>
        <p:nvPicPr>
          <p:cNvPr id="3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51" y="1630921"/>
            <a:ext cx="4043052" cy="3135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2549"/>
            <a:ext cx="5780415" cy="123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Mean-variance efficient portfolio – Max Sharpe, Shorts and Forex. AUD prices."/>
          <p:cNvSpPr txBox="1">
            <a:spLocks noGrp="1"/>
          </p:cNvSpPr>
          <p:nvPr>
            <p:ph type="title" idx="4294967295"/>
          </p:nvPr>
        </p:nvSpPr>
        <p:spPr>
          <a:xfrm>
            <a:off x="114300" y="55562"/>
            <a:ext cx="6915150" cy="552451"/>
          </a:xfrm>
          <a:prstGeom prst="rect">
            <a:avLst/>
          </a:prstGeom>
        </p:spPr>
        <p:txBody>
          <a:bodyPr lIns="34275" tIns="34275" rIns="34275" bIns="34275" anchor="ctr"/>
          <a:lstStyle>
            <a:lvl1pPr>
              <a:lnSpc>
                <a:spcPct val="90000"/>
              </a:lnSpc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Mean-variance efficient portfolio – Max Sharpe, Shorts and Forex. AUD prices. </a:t>
            </a:r>
          </a:p>
        </p:txBody>
      </p:sp>
      <p:pic>
        <p:nvPicPr>
          <p:cNvPr id="3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237"/>
            <a:ext cx="8604250" cy="196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2430462"/>
            <a:ext cx="3009900" cy="2208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593</Words>
  <Application>Microsoft Office PowerPoint</Application>
  <PresentationFormat>On-screen Show (16:9)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Helvetica</vt:lpstr>
      <vt:lpstr>Helvetica Neue</vt:lpstr>
      <vt:lpstr>Quattrocento Sans</vt:lpstr>
      <vt:lpstr>Simple Light</vt:lpstr>
      <vt:lpstr>Monash University Fintech Boot Camp – Project 3</vt:lpstr>
      <vt:lpstr>Motivation/Summary</vt:lpstr>
      <vt:lpstr>PowerPoint Presentation</vt:lpstr>
      <vt:lpstr>PowerPoint Presentation</vt:lpstr>
      <vt:lpstr>Questions and Data</vt:lpstr>
      <vt:lpstr>Data Cleanup/Preparation</vt:lpstr>
      <vt:lpstr>PowerPoint Presentation</vt:lpstr>
      <vt:lpstr>Mean-variance efficient portfolio – Max Sharpe, No shorts or FOREX. AUD prices. </vt:lpstr>
      <vt:lpstr>Mean-variance efficient portfolio – Max Sharpe, Shorts and Forex. AUD prices. </vt:lpstr>
      <vt:lpstr>CDaR Efficient Portfolio – CDaR Optimiser, Shorts and No Forex</vt:lpstr>
      <vt:lpstr>CDaR efficient Portfolio – CDaR optimiser, Shorts and Forex. AUD prices. </vt:lpstr>
      <vt:lpstr>PowerPoint Presentation</vt:lpstr>
      <vt:lpstr>Discussion/postmortem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Monash University Fintech Boot Camp – Project 3</dc:title>
  <cp:lastModifiedBy>Duke Woods</cp:lastModifiedBy>
  <cp:revision>1</cp:revision>
  <dcterms:modified xsi:type="dcterms:W3CDTF">2023-12-11T08:23:13Z</dcterms:modified>
</cp:coreProperties>
</file>